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4" r:id="rId1"/>
  </p:sldMasterIdLst>
  <p:notesMasterIdLst>
    <p:notesMasterId r:id="rId35"/>
  </p:notesMasterIdLst>
  <p:sldIdLst>
    <p:sldId id="256" r:id="rId2"/>
    <p:sldId id="257" r:id="rId3"/>
    <p:sldId id="286" r:id="rId4"/>
    <p:sldId id="291" r:id="rId5"/>
    <p:sldId id="287" r:id="rId6"/>
    <p:sldId id="288" r:id="rId7"/>
    <p:sldId id="290" r:id="rId8"/>
    <p:sldId id="289" r:id="rId9"/>
    <p:sldId id="293" r:id="rId10"/>
    <p:sldId id="294" r:id="rId11"/>
    <p:sldId id="295" r:id="rId12"/>
    <p:sldId id="292" r:id="rId13"/>
    <p:sldId id="300" r:id="rId14"/>
    <p:sldId id="297" r:id="rId15"/>
    <p:sldId id="296" r:id="rId16"/>
    <p:sldId id="298" r:id="rId17"/>
    <p:sldId id="301" r:id="rId18"/>
    <p:sldId id="308" r:id="rId19"/>
    <p:sldId id="302" r:id="rId20"/>
    <p:sldId id="307" r:id="rId21"/>
    <p:sldId id="303" r:id="rId22"/>
    <p:sldId id="304" r:id="rId23"/>
    <p:sldId id="305" r:id="rId24"/>
    <p:sldId id="306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285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主题样式 1 - 个性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主题样式 1 - 个性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主题样式 1 - 个性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主题样式 1 - 个性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主题样式 1 - 个性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主题样式 1 - 个性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403"/>
    <p:restoredTop sz="92896"/>
  </p:normalViewPr>
  <p:slideViewPr>
    <p:cSldViewPr snapToGrid="0" snapToObjects="1">
      <p:cViewPr>
        <p:scale>
          <a:sx n="94" d="100"/>
          <a:sy n="94" d="100"/>
        </p:scale>
        <p:origin x="72" y="-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F68AE-FE2E-014C-B866-8917C07874F8}" type="datetimeFigureOut">
              <a:rPr kumimoji="1" lang="zh-CN" altLang="en-US" smtClean="0"/>
              <a:t>18/6/5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76B1DF-9014-C545-AFB8-578B0453C0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62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本</a:t>
            </a:r>
            <a:r>
              <a:rPr kumimoji="1" lang="en-US" altLang="zh-CN" dirty="0"/>
              <a:t>PPT</a:t>
            </a:r>
            <a:r>
              <a:rPr kumimoji="1" lang="zh-CN" altLang="en-US" dirty="0"/>
              <a:t>大量参考使用了孟天广、李锋的讲义。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2538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1422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http://</a:t>
            </a:r>
            <a:r>
              <a:rPr kumimoji="1" lang="en-US" altLang="zh-CN" dirty="0" err="1"/>
              <a:t>www.woshipm.com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pmd</a:t>
            </a:r>
            <a:r>
              <a:rPr kumimoji="1" lang="en-US" altLang="zh-CN" dirty="0"/>
              <a:t>/931537.html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8149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2003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,David 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Blei,Andrew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Ng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Michael Jordan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8945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A304EDF-499E-F749-B3D1-E59E61846508}"/>
              </a:ext>
            </a:extLst>
          </p:cNvPr>
          <p:cNvGrpSpPr/>
          <p:nvPr userDrawn="1"/>
        </p:nvGrpSpPr>
        <p:grpSpPr>
          <a:xfrm>
            <a:off x="443753" y="1286332"/>
            <a:ext cx="8458200" cy="2059661"/>
            <a:chOff x="443753" y="1286332"/>
            <a:chExt cx="8458200" cy="2059661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B5223A6E-1B58-4F47-9741-E827857477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43753" y="1286332"/>
              <a:ext cx="8458200" cy="2059661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24CFEC21-5608-2243-9109-D0C3BDF6CCE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628650" y="1697596"/>
              <a:ext cx="7948795" cy="123713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6D4B-654E-9845-9981-E0E5705A43C4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20D0-DCE9-9649-8F3D-0FBE77F3E27C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713C-69D6-CB45-B70B-F85B9385B9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B4DCF-16BF-7E41-AA5E-242440A182D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704FE-628B-6640-9D21-B0E5598A781F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9ED14-1743-1440-A100-A887D128027C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52028-D2B8-EA41-A95E-6CE9C8FB16F5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B28F-167D-9D4E-BFF3-CCC67FB45ECF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B9E73-0CE0-294F-B733-F7CF2C20EC2D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FEE0C05-82AC-584F-9C1D-6FCE209C1CF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567706"/>
            <a:ext cx="9175937" cy="2902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CA4700D-BA90-124F-8F2F-F9B5F131FE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t="17623"/>
          <a:stretch/>
        </p:blipFill>
        <p:spPr>
          <a:xfrm>
            <a:off x="0" y="13448"/>
            <a:ext cx="9175937" cy="64545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9368" y="107576"/>
            <a:ext cx="8569138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753035"/>
            <a:ext cx="7886700" cy="5747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636978"/>
            <a:ext cx="2057400" cy="152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0A55B655-A26B-4C46-B15D-89458A895024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636978"/>
            <a:ext cx="1543050" cy="152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15350" y="6602847"/>
            <a:ext cx="541244" cy="221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88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bg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shijiebei2009/article/details/39696571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482377"/>
            <a:ext cx="7772400" cy="1452563"/>
          </a:xfrm>
        </p:spPr>
        <p:txBody>
          <a:bodyPr>
            <a:normAutofit/>
          </a:bodyPr>
          <a:lstStyle/>
          <a:p>
            <a:r>
              <a:rPr kumimoji="1" lang="zh-CN" altLang="en-US" sz="4400" dirty="0"/>
              <a:t>文本分析入门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2178276"/>
          </a:xfrm>
        </p:spPr>
        <p:txBody>
          <a:bodyPr>
            <a:normAutofit fontScale="92500" lnSpcReduction="10000"/>
          </a:bodyPr>
          <a:lstStyle/>
          <a:p>
            <a:endParaRPr kumimoji="1" lang="en-US" altLang="zh-CN" sz="2700" dirty="0"/>
          </a:p>
          <a:p>
            <a:r>
              <a:rPr kumimoji="1" lang="zh-CN" altLang="en-US" sz="2700" b="0" dirty="0"/>
              <a:t>李丁</a:t>
            </a:r>
            <a:endParaRPr kumimoji="1" lang="en-US" altLang="zh-CN" sz="2700" b="0" dirty="0"/>
          </a:p>
          <a:p>
            <a:endParaRPr kumimoji="1" lang="en-US" altLang="zh-CN" sz="2700" b="0" dirty="0"/>
          </a:p>
          <a:p>
            <a:r>
              <a:rPr kumimoji="1" lang="zh-CN" altLang="en-US" sz="2700" b="0" dirty="0"/>
              <a:t>中国人民大学社会与人口学院</a:t>
            </a:r>
            <a:endParaRPr kumimoji="1" lang="en-US" altLang="zh-CN" sz="2700" b="0" dirty="0"/>
          </a:p>
          <a:p>
            <a:r>
              <a:rPr kumimoji="1" lang="zh-Hans" altLang="en-US" sz="2700" b="0" dirty="0"/>
              <a:t>中国人民大学国家发展与战略研究院</a:t>
            </a:r>
            <a:endParaRPr kumimoji="1"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890742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7D235B-FBBA-FA45-A349-78224DB4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文本资料的获取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0F6E57-73A3-3847-913E-D178C592A0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79292"/>
            <a:ext cx="3886200" cy="5097671"/>
          </a:xfrm>
        </p:spPr>
        <p:txBody>
          <a:bodyPr anchor="t">
            <a:normAutofit/>
          </a:bodyPr>
          <a:lstStyle/>
          <a:p>
            <a:r>
              <a:rPr lang="zh-CN" altLang="en-US" dirty="0"/>
              <a:t>自助文本资料扫描</a:t>
            </a:r>
            <a:r>
              <a:rPr lang="en-US" altLang="zh-CN" dirty="0"/>
              <a:t>+OCR </a:t>
            </a:r>
          </a:p>
          <a:p>
            <a:pPr lvl="1"/>
            <a:r>
              <a:rPr lang="zh-CN" altLang="en-US" dirty="0"/>
              <a:t>图书馆资料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访谈记录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历史档案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照片、图片等</a:t>
            </a:r>
            <a:r>
              <a:rPr lang="en-US" altLang="zh-CN" dirty="0"/>
              <a:t>; </a:t>
            </a:r>
          </a:p>
          <a:p>
            <a:pPr lvl="1"/>
            <a:r>
              <a:rPr lang="zh-CN" altLang="en-US" dirty="0"/>
              <a:t>回忆录</a:t>
            </a:r>
            <a:r>
              <a:rPr lang="en-US" altLang="zh-CN" dirty="0"/>
              <a:t>;</a:t>
            </a:r>
          </a:p>
          <a:p>
            <a:pPr lvl="1"/>
            <a:r>
              <a:rPr lang="en-US" altLang="zh-CN" dirty="0"/>
              <a:t>......</a:t>
            </a:r>
          </a:p>
          <a:p>
            <a:endParaRPr kumimoji="1" lang="en-US" altLang="zh-CN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455AB6C1-3F5E-8346-B2DF-C06EEEA0C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79292"/>
            <a:ext cx="3886200" cy="5097671"/>
          </a:xfrm>
        </p:spPr>
        <p:txBody>
          <a:bodyPr anchor="t">
            <a:normAutofit/>
          </a:bodyPr>
          <a:lstStyle/>
          <a:p>
            <a:r>
              <a:rPr lang="zh-CN" altLang="en-US" dirty="0"/>
              <a:t> 网络文本抓取</a:t>
            </a:r>
          </a:p>
          <a:p>
            <a:pPr lvl="1"/>
            <a:r>
              <a:rPr lang="zh-CN" altLang="en-US" dirty="0"/>
              <a:t>网络爬虫软件</a:t>
            </a:r>
            <a:r>
              <a:rPr lang="en-US" altLang="zh-CN" dirty="0"/>
              <a:t>:</a:t>
            </a:r>
            <a:r>
              <a:rPr lang="zh-CN" altLang="en-US" dirty="0"/>
              <a:t>是一种按照一定的规则</a:t>
            </a:r>
            <a:r>
              <a:rPr lang="en-US" altLang="zh-CN" dirty="0"/>
              <a:t>,</a:t>
            </a:r>
            <a:r>
              <a:rPr lang="zh-CN" altLang="en-US" dirty="0"/>
              <a:t>自动的抓取网络信息的程序或者脚本。</a:t>
            </a:r>
          </a:p>
          <a:p>
            <a:pPr lvl="1"/>
            <a:r>
              <a:rPr lang="zh-CN" altLang="en-US" dirty="0"/>
              <a:t>抽取文本信息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清理文本信息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/>
              <a:t>清除乱码、计算机语言代码、停词、标点符号、大小写表情、图片、网络链接等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22A9E-C2A7-3145-B453-0EB34606F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B1FE80-729C-4043-8B0D-65CA4B00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D8A574-150B-5C4C-828E-1B1651F29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536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F41E56-BBCC-2249-A3A6-5A8328C9F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文本基础分析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49E572-0B0D-044A-9789-0D1799A70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zh-CN" altLang="en-US" dirty="0"/>
              <a:t>文本的表达</a:t>
            </a:r>
            <a:endParaRPr lang="en-US" altLang="zh-CN" dirty="0"/>
          </a:p>
          <a:p>
            <a:r>
              <a:rPr lang="zh-CN" altLang="en-US" dirty="0"/>
              <a:t>基础应用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分词、停词、词性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词频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词云</a:t>
            </a:r>
          </a:p>
          <a:p>
            <a:pPr lvl="1"/>
            <a:r>
              <a:rPr lang="zh-CN" altLang="en-US" dirty="0"/>
              <a:t>词语索引</a:t>
            </a:r>
          </a:p>
          <a:p>
            <a:pPr lvl="1"/>
            <a:r>
              <a:rPr lang="zh-CN" altLang="en-US" dirty="0"/>
              <a:t>词语搭配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文本比较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特定词识别</a:t>
            </a:r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zh-CN" altLang="en-US" dirty="0">
                <a:solidFill>
                  <a:srgbClr val="FF0000"/>
                </a:solidFill>
              </a:rPr>
              <a:t>时间、地址、网址等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  <a:r>
              <a:rPr lang="zh-CN" altLang="en-US" dirty="0">
                <a:solidFill>
                  <a:srgbClr val="FF0000"/>
                </a:solidFill>
              </a:rPr>
              <a:t>、文本摘要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kumimoji="1" lang="zh-CN" altLang="en-US" dirty="0"/>
              <a:t>文本分析的基本流程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文本清理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分词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词向量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分类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4608AE-78D2-7B44-8EF6-B14B0A898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644FA9-07A9-9940-A50E-9667B82BB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723C3C-44F2-DB49-A122-C4396C4B5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62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969F8D-1B68-9541-BB21-2BAFD06D2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文本分析前的准备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A309DE-A6E5-A142-8723-787BC51F7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清理文本 </a:t>
            </a:r>
            <a:endParaRPr lang="en-US" altLang="zh-CN" dirty="0"/>
          </a:p>
          <a:p>
            <a:pPr lvl="1"/>
            <a:r>
              <a:rPr lang="zh-CN" altLang="en-US" dirty="0"/>
              <a:t>从人的表达方式到机器的理解方式</a:t>
            </a:r>
          </a:p>
          <a:p>
            <a:pPr lvl="1"/>
            <a:r>
              <a:rPr lang="zh-CN" altLang="en-US" dirty="0"/>
              <a:t>删除停词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大小写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提取词干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去除标点符号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去除非字符符号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提取标题、作者、日期、电子邮箱、地址等特殊功能词</a:t>
            </a:r>
            <a:endParaRPr lang="en-US" altLang="zh-CN" dirty="0"/>
          </a:p>
          <a:p>
            <a:pPr lvl="1"/>
            <a:r>
              <a:rPr lang="zh-CN" altLang="en-US" dirty="0"/>
              <a:t>等等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7A8295-1A1F-4743-8579-D498A14EF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A55B79-61A9-D044-B309-B0A64B8C1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A3F12D-ADDA-0245-B2B1-B45AF3036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82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99843-0BB4-F24A-8B7C-41A97610C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分词、词性、词频、词云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F93E77-EA80-8C4A-94C7-2F837357F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分词即确定每个词的边界</a:t>
            </a:r>
            <a:r>
              <a:rPr lang="en-US" altLang="zh-CN" dirty="0"/>
              <a:t>,</a:t>
            </a:r>
            <a:r>
              <a:rPr lang="zh-CN" altLang="en-US" dirty="0"/>
              <a:t>把句子划分与一个个词组。主要针对中文文本。确定词性</a:t>
            </a:r>
            <a:r>
              <a:rPr lang="en-US" altLang="zh-CN" dirty="0"/>
              <a:t>(</a:t>
            </a:r>
            <a:r>
              <a:rPr lang="zh-CN" altLang="en-US" dirty="0"/>
              <a:t>名词、动词、形容词</a:t>
            </a:r>
            <a:r>
              <a:rPr lang="en-US" altLang="zh-CN" dirty="0"/>
              <a:t>,</a:t>
            </a:r>
            <a:r>
              <a:rPr lang="zh-CN" altLang="en-US" dirty="0"/>
              <a:t>等等</a:t>
            </a:r>
            <a:r>
              <a:rPr lang="en-US" altLang="zh-CN" dirty="0"/>
              <a:t>)</a:t>
            </a:r>
          </a:p>
          <a:p>
            <a:endParaRPr lang="en-US" altLang="zh-CN" dirty="0"/>
          </a:p>
          <a:p>
            <a:r>
              <a:rPr lang="zh-CN" altLang="en-US" dirty="0"/>
              <a:t>停词</a:t>
            </a:r>
            <a:r>
              <a:rPr lang="en-US" altLang="zh-CN" dirty="0"/>
              <a:t>(Stop words)</a:t>
            </a:r>
            <a:r>
              <a:rPr lang="zh-CN" altLang="en-US" dirty="0"/>
              <a:t>是那些不承载信息的的词语</a:t>
            </a:r>
            <a:r>
              <a:rPr lang="en-US" altLang="zh-CN" dirty="0"/>
              <a:t>;</a:t>
            </a:r>
            <a:r>
              <a:rPr lang="zh-CN" altLang="en-US" dirty="0"/>
              <a:t>如在</a:t>
            </a:r>
            <a:r>
              <a:rPr lang="en-US" altLang="zh-CN" dirty="0"/>
              <a:t>,</a:t>
            </a:r>
            <a:r>
              <a:rPr lang="zh-CN" altLang="en-US" dirty="0"/>
              <a:t>的</a:t>
            </a:r>
            <a:r>
              <a:rPr lang="en-US" altLang="zh-CN" dirty="0"/>
              <a:t>,</a:t>
            </a:r>
            <a:r>
              <a:rPr lang="zh-CN" altLang="en-US" dirty="0"/>
              <a:t>也</a:t>
            </a:r>
            <a:r>
              <a:rPr lang="en-US" altLang="zh-CN" dirty="0"/>
              <a:t>,</a:t>
            </a:r>
            <a:r>
              <a:rPr lang="zh-CN" altLang="en-US" dirty="0"/>
              <a:t>地</a:t>
            </a:r>
            <a:r>
              <a:rPr lang="en-US" altLang="zh-CN" dirty="0"/>
              <a:t>,</a:t>
            </a:r>
            <a:r>
              <a:rPr lang="zh-CN" altLang="en-US" dirty="0"/>
              <a:t>它</a:t>
            </a:r>
            <a:r>
              <a:rPr lang="en-US" altLang="zh-CN" dirty="0"/>
              <a:t>,</a:t>
            </a:r>
            <a:r>
              <a:rPr lang="zh-CN" altLang="en-US" dirty="0"/>
              <a:t>是</a:t>
            </a:r>
            <a:r>
              <a:rPr lang="en-US" altLang="zh-CN" dirty="0"/>
              <a:t>,</a:t>
            </a:r>
            <a:r>
              <a:rPr lang="zh-CN" altLang="en-US" dirty="0"/>
              <a:t>就</a:t>
            </a:r>
            <a:r>
              <a:rPr lang="en-US" altLang="zh-CN" dirty="0"/>
              <a:t>,</a:t>
            </a:r>
            <a:r>
              <a:rPr lang="zh-CN" altLang="en-US" dirty="0"/>
              <a:t>和。有停词表。</a:t>
            </a:r>
            <a:r>
              <a:rPr lang="en-US" altLang="zh-CN" dirty="0"/>
              <a:t> </a:t>
            </a:r>
            <a:r>
              <a:rPr lang="en-US" altLang="zh-CN" dirty="0">
                <a:hlinkClick r:id="rId2"/>
              </a:rPr>
              <a:t>https://blog.csdn.net/shijiebei2009/article/details/39696571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词频是对文本中出现的各个词出现的频次进行统计。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词云是对文本中出现频率较高的“关键词”予以视觉上的突出</a:t>
            </a:r>
            <a:r>
              <a:rPr lang="en-US" altLang="zh-CN" dirty="0"/>
              <a:t>,</a:t>
            </a:r>
            <a:r>
              <a:rPr lang="zh-CN" altLang="en-US" dirty="0"/>
              <a:t>形成“关键词云层”或“关键词渲染”</a:t>
            </a:r>
            <a:r>
              <a:rPr lang="en-US" altLang="zh-CN" dirty="0"/>
              <a:t>,</a:t>
            </a:r>
            <a:r>
              <a:rPr lang="zh-CN" altLang="en-US" dirty="0"/>
              <a:t>从而使文本主旨信息直接呈现。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5787D1-4A73-0B40-A918-A06CD5051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FA0789-25D7-DB44-BEBC-63E345681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D21BC5-1FE2-994F-B9DB-1CFB7C5C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834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18080E-5352-F14A-8396-532627D86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文本的表示方式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FCE241-EA8E-F34C-B185-7D2DC6175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9" y="753035"/>
            <a:ext cx="3907858" cy="5747420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向量空间模型</a:t>
            </a:r>
            <a:r>
              <a:rPr lang="en-US" altLang="zh-CN" dirty="0"/>
              <a:t>(Vector Space Model)</a:t>
            </a:r>
          </a:p>
          <a:p>
            <a:pPr lvl="1"/>
            <a:r>
              <a:rPr lang="zh-CN" altLang="en-US" dirty="0"/>
              <a:t>将文本表示成高维的向量</a:t>
            </a:r>
            <a:r>
              <a:rPr lang="en-US" altLang="zh-CN" dirty="0"/>
              <a:t>,</a:t>
            </a:r>
            <a:r>
              <a:rPr lang="zh-CN" altLang="en-US" dirty="0"/>
              <a:t>每一个维度代 表一个词</a:t>
            </a:r>
            <a:r>
              <a:rPr lang="en-US" altLang="zh-CN" dirty="0"/>
              <a:t>,</a:t>
            </a:r>
            <a:r>
              <a:rPr lang="zh-CN" altLang="en-US" dirty="0"/>
              <a:t>取值表示词在文本中出现的频 次</a:t>
            </a:r>
            <a:r>
              <a:rPr lang="en-US" altLang="zh-CN" dirty="0"/>
              <a:t>(</a:t>
            </a:r>
            <a:r>
              <a:rPr lang="zh-CN" altLang="en-US" dirty="0"/>
              <a:t>或其他取值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en-US" altLang="zh-CN" dirty="0"/>
              <a:t>1960</a:t>
            </a:r>
            <a:r>
              <a:rPr lang="zh-CN" altLang="en-US" dirty="0"/>
              <a:t>年代末期由 </a:t>
            </a:r>
            <a:r>
              <a:rPr lang="en-US" altLang="zh-CN" dirty="0"/>
              <a:t>Salton</a:t>
            </a:r>
            <a:r>
              <a:rPr lang="zh-CN" altLang="en-US" dirty="0"/>
              <a:t>等提出</a:t>
            </a:r>
            <a:r>
              <a:rPr lang="en-US" altLang="zh-CN" dirty="0"/>
              <a:t>,</a:t>
            </a:r>
            <a:r>
              <a:rPr lang="zh-CN" altLang="en-US" dirty="0"/>
              <a:t>最早用于</a:t>
            </a:r>
            <a:r>
              <a:rPr lang="en-US" altLang="zh-CN" dirty="0"/>
              <a:t>SMART </a:t>
            </a:r>
            <a:r>
              <a:rPr lang="zh-CN" altLang="en-US" dirty="0"/>
              <a:t>信息检索系统中</a:t>
            </a:r>
            <a:r>
              <a:rPr lang="en-US" altLang="zh-CN" dirty="0"/>
              <a:t>,</a:t>
            </a:r>
            <a:r>
              <a:rPr lang="zh-CN" altLang="en-US" dirty="0"/>
              <a:t>已成为</a:t>
            </a:r>
            <a:r>
              <a:rPr lang="en-US" altLang="zh-CN" dirty="0"/>
              <a:t>NLP</a:t>
            </a:r>
            <a:r>
              <a:rPr lang="zh-CN" altLang="en-US" dirty="0"/>
              <a:t>常用模型。</a:t>
            </a:r>
            <a:endParaRPr lang="en-US" altLang="zh-CN" dirty="0"/>
          </a:p>
          <a:p>
            <a:r>
              <a:rPr lang="zh-CN" altLang="en-US" dirty="0"/>
              <a:t>模型类型：</a:t>
            </a:r>
            <a:endParaRPr lang="en-US" altLang="zh-CN" dirty="0"/>
          </a:p>
          <a:p>
            <a:pPr lvl="1"/>
            <a:r>
              <a:rPr lang="zh-CN" altLang="en-US" dirty="0"/>
              <a:t>词袋模型</a:t>
            </a:r>
            <a:r>
              <a:rPr lang="en-US" altLang="zh-CN" dirty="0"/>
              <a:t>(Bag-of-words)</a:t>
            </a:r>
          </a:p>
          <a:p>
            <a:pPr lvl="1"/>
            <a:r>
              <a:rPr lang="en-US" altLang="zh-CN" dirty="0"/>
              <a:t>TF</a:t>
            </a:r>
            <a:r>
              <a:rPr lang="zh-CN" altLang="en-US" dirty="0"/>
              <a:t>模型</a:t>
            </a:r>
            <a:r>
              <a:rPr lang="en-US" altLang="zh-CN" dirty="0"/>
              <a:t>(Term Frequency)</a:t>
            </a:r>
          </a:p>
          <a:p>
            <a:pPr lvl="1"/>
            <a:r>
              <a:rPr lang="en-US" altLang="zh-CN" dirty="0"/>
              <a:t>TF-IDF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67C0E0-A687-D643-92F5-157B47936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35F099-931A-7549-A82D-09E9BF2FC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B88FD2-8F67-E644-8E15-F38ECC5B9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82E1CE-EADC-984F-B29C-2143F4BFC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358" y="1172125"/>
            <a:ext cx="4347148" cy="93667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D7FFBBB-17A3-3045-8199-98A6768F1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925" y="2032415"/>
            <a:ext cx="4686075" cy="116018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C74F913-00D6-DF4D-B9EB-E6294BE44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5918" y="3169011"/>
            <a:ext cx="3690087" cy="337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715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CA7D87-A933-5547-8633-B08E29DCD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向量空间模型的不足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201E7-40BE-AF44-BC1F-7A97C5594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维度灾难</a:t>
            </a:r>
          </a:p>
          <a:p>
            <a:pPr lvl="1"/>
            <a:r>
              <a:rPr lang="zh-CN" altLang="en-US" dirty="0"/>
              <a:t>向量空间模型表示文本时</a:t>
            </a:r>
            <a:r>
              <a:rPr lang="en-US" altLang="zh-CN" dirty="0"/>
              <a:t>,</a:t>
            </a:r>
            <a:r>
              <a:rPr lang="zh-CN" altLang="en-US" dirty="0"/>
              <a:t>维度很高</a:t>
            </a:r>
            <a:r>
              <a:rPr lang="en-US" altLang="zh-CN" dirty="0"/>
              <a:t>(</a:t>
            </a:r>
            <a:r>
              <a:rPr lang="zh-CN" altLang="en-US" dirty="0"/>
              <a:t>万</a:t>
            </a:r>
            <a:r>
              <a:rPr lang="en-US" altLang="zh-CN" dirty="0"/>
              <a:t>-</a:t>
            </a:r>
            <a:r>
              <a:rPr lang="zh-CN" altLang="en-US" dirty="0"/>
              <a:t>百万</a:t>
            </a:r>
            <a:r>
              <a:rPr lang="en-US" altLang="zh-CN" dirty="0"/>
              <a:t>) </a:t>
            </a:r>
          </a:p>
          <a:p>
            <a:pPr lvl="1"/>
            <a:r>
              <a:rPr lang="zh-CN" altLang="en-US" dirty="0"/>
              <a:t>模型的学习需要考虑维度灾难问题</a:t>
            </a:r>
          </a:p>
          <a:p>
            <a:r>
              <a:rPr lang="zh-CN" altLang="en-US" dirty="0"/>
              <a:t>稀疏性</a:t>
            </a:r>
          </a:p>
          <a:p>
            <a:pPr lvl="1"/>
            <a:r>
              <a:rPr lang="zh-CN" altLang="en-US" dirty="0"/>
              <a:t>文本向量十分稀疏</a:t>
            </a:r>
          </a:p>
          <a:p>
            <a:r>
              <a:rPr lang="zh-CN" altLang="en-US" dirty="0"/>
              <a:t>语义信息</a:t>
            </a:r>
            <a:r>
              <a:rPr lang="en-US" altLang="zh-CN" dirty="0"/>
              <a:t>(</a:t>
            </a:r>
            <a:r>
              <a:rPr lang="zh-CN" altLang="en-US" dirty="0"/>
              <a:t>例如同义词和多义词</a:t>
            </a:r>
            <a:r>
              <a:rPr lang="en-US" altLang="zh-CN" dirty="0"/>
              <a:t>)</a:t>
            </a:r>
            <a:endParaRPr lang="zh-CN" altLang="en-US" dirty="0"/>
          </a:p>
          <a:p>
            <a:pPr lvl="1"/>
            <a:r>
              <a:rPr lang="zh-CN" altLang="en-US" dirty="0"/>
              <a:t>计算相似度时</a:t>
            </a:r>
            <a:r>
              <a:rPr lang="en-US" altLang="zh-CN" dirty="0"/>
              <a:t>,</a:t>
            </a:r>
            <a:r>
              <a:rPr lang="zh-CN" altLang="en-US" dirty="0"/>
              <a:t>只对词进行计算</a:t>
            </a:r>
            <a:r>
              <a:rPr lang="en-US" altLang="zh-CN" dirty="0"/>
              <a:t>,</a:t>
            </a:r>
            <a:r>
              <a:rPr lang="zh-CN" altLang="en-US" dirty="0"/>
              <a:t>忽略词之间的语义关系 </a:t>
            </a:r>
            <a:endParaRPr lang="en-US" altLang="zh-CN" dirty="0"/>
          </a:p>
          <a:p>
            <a:pPr lvl="1"/>
            <a:r>
              <a:rPr lang="en-US" altLang="zh-CN" dirty="0"/>
              <a:t> text1 = “</a:t>
            </a:r>
            <a:r>
              <a:rPr lang="zh-CN" altLang="en-US" dirty="0"/>
              <a:t>发货 速度 快” </a:t>
            </a:r>
            <a:endParaRPr lang="en-US" altLang="zh-CN" dirty="0"/>
          </a:p>
          <a:p>
            <a:pPr lvl="1"/>
            <a:r>
              <a:rPr lang="en-US" altLang="zh-CN" dirty="0"/>
              <a:t> text2 = “</a:t>
            </a:r>
            <a:r>
              <a:rPr lang="zh-CN" altLang="en-US" dirty="0"/>
              <a:t>物流 迅速” </a:t>
            </a:r>
            <a:endParaRPr lang="en-US" altLang="zh-CN" dirty="0"/>
          </a:p>
          <a:p>
            <a:pPr lvl="1"/>
            <a:r>
              <a:rPr lang="en-US" altLang="zh-CN" dirty="0"/>
              <a:t>𝑐𝑜𝑠(𝑡𝑒𝑥𝑡1,𝑡𝑒𝑥𝑡2) = 0</a:t>
            </a:r>
          </a:p>
          <a:p>
            <a:r>
              <a:rPr lang="zh-CN" altLang="en-US" dirty="0"/>
              <a:t>丢失词序</a:t>
            </a:r>
          </a:p>
          <a:p>
            <a:pPr lvl="1"/>
            <a:r>
              <a:rPr lang="en-US" altLang="zh-CN" dirty="0"/>
              <a:t>text1 = “</a:t>
            </a:r>
            <a:r>
              <a:rPr lang="zh-CN" altLang="en-US" dirty="0"/>
              <a:t>我 不 是 很 喜欢 这件 衣服”</a:t>
            </a:r>
            <a:endParaRPr lang="en-US" altLang="zh-CN" dirty="0"/>
          </a:p>
          <a:p>
            <a:pPr lvl="1"/>
            <a:r>
              <a:rPr lang="en-US" altLang="zh-CN" dirty="0"/>
              <a:t>text2 = “</a:t>
            </a:r>
            <a:r>
              <a:rPr lang="zh-CN" altLang="en-US" dirty="0"/>
              <a:t>我 很 是 不 喜欢 这件 衣服”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25619C-1BC1-E140-A431-1D91150E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6B838C-E7A4-1B46-BEBA-922A5DA15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45863E-F5E9-964F-9560-2519D0164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279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082E34-0836-6F43-968D-7B2BD3C2C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文本降维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817B3B-DEB1-C840-8770-82F9E2B46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简单的方法</a:t>
            </a:r>
          </a:p>
          <a:p>
            <a:pPr lvl="1"/>
            <a:r>
              <a:rPr lang="zh-CN" altLang="en-US" dirty="0"/>
              <a:t>根据需要选取词子集</a:t>
            </a:r>
            <a:r>
              <a:rPr lang="en-US" altLang="zh-CN" dirty="0"/>
              <a:t>(</a:t>
            </a:r>
            <a:r>
              <a:rPr lang="zh-CN" altLang="en-US" dirty="0"/>
              <a:t>如分析用户兴趣时</a:t>
            </a:r>
            <a:r>
              <a:rPr lang="en-US" altLang="zh-CN" dirty="0"/>
              <a:t>,</a:t>
            </a:r>
            <a:r>
              <a:rPr lang="zh-CN" altLang="en-US" dirty="0"/>
              <a:t>只选取跟兴趣相关的词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 </a:t>
            </a:r>
            <a:r>
              <a:rPr lang="zh-CN" altLang="en-US" dirty="0"/>
              <a:t>去除停用词和常用词</a:t>
            </a:r>
            <a:r>
              <a:rPr lang="en-US" altLang="zh-CN" dirty="0"/>
              <a:t>(</a:t>
            </a:r>
            <a:r>
              <a:rPr lang="zh-CN" altLang="en-US" dirty="0"/>
              <a:t>“了”</a:t>
            </a:r>
            <a:r>
              <a:rPr lang="en-US" altLang="zh-CN" dirty="0"/>
              <a:t>,</a:t>
            </a:r>
            <a:r>
              <a:rPr lang="zh-CN" altLang="en-US" dirty="0"/>
              <a:t>“的”</a:t>
            </a:r>
            <a:r>
              <a:rPr lang="en-US" altLang="zh-CN" dirty="0"/>
              <a:t>,</a:t>
            </a:r>
            <a:r>
              <a:rPr lang="zh-CN" altLang="en-US" dirty="0"/>
              <a:t>“是”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zh-CN" altLang="en-US" dirty="0"/>
              <a:t>模型的方法</a:t>
            </a:r>
          </a:p>
          <a:p>
            <a:pPr lvl="1"/>
            <a:r>
              <a:rPr lang="en-US" altLang="zh-CN" dirty="0"/>
              <a:t>LSA (Latent Semantic Analysis)</a:t>
            </a:r>
          </a:p>
          <a:p>
            <a:pPr lvl="1"/>
            <a:r>
              <a:rPr lang="en-US" altLang="zh-CN" dirty="0" err="1"/>
              <a:t>pLSA</a:t>
            </a:r>
            <a:r>
              <a:rPr lang="en-US" altLang="zh-CN" dirty="0"/>
              <a:t> (probabilistic Latent Semantic Analysis )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35C5A4-3B80-5147-AE9F-7DCEFC333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30D656-9197-FB48-A141-DFE75F175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E0CEBA-B22F-7046-A62F-B73E79EAA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831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DEE7A2-FDFC-5845-94D1-9736CA8A7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文本比较、文本相似性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9B8871-75D8-6446-97D6-3135677E1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8" y="753035"/>
            <a:ext cx="4522455" cy="574742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比较不同文本间</a:t>
            </a:r>
            <a:r>
              <a:rPr lang="en-US" altLang="zh-CN" sz="2400" dirty="0"/>
              <a:t>(</a:t>
            </a:r>
            <a:r>
              <a:rPr lang="zh-CN" altLang="en-US" sz="2400" dirty="0"/>
              <a:t>文档间</a:t>
            </a:r>
            <a:r>
              <a:rPr lang="en-US" altLang="zh-CN" sz="2400" dirty="0"/>
              <a:t>)</a:t>
            </a:r>
            <a:r>
              <a:rPr lang="zh-CN" altLang="en-US" sz="2400" dirty="0"/>
              <a:t>一系列文本特征的异同</a:t>
            </a:r>
            <a:r>
              <a:rPr lang="en-US" altLang="zh-CN" sz="2400" dirty="0"/>
              <a:t>;</a:t>
            </a:r>
          </a:p>
          <a:p>
            <a:pPr lvl="1"/>
            <a:r>
              <a:rPr lang="zh-CN" altLang="en-US" dirty="0"/>
              <a:t>比较对象</a:t>
            </a:r>
            <a:r>
              <a:rPr lang="en-US" altLang="zh-CN" dirty="0"/>
              <a:t>:</a:t>
            </a:r>
            <a:r>
              <a:rPr lang="zh-CN" altLang="en-US" dirty="0"/>
              <a:t>文本长度、用词、词频、关键词等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研究不同政治立场、文化、组织间通过文本表达 的主张、价值和意义</a:t>
            </a:r>
            <a:endParaRPr lang="en-US" altLang="zh-CN" dirty="0"/>
          </a:p>
          <a:p>
            <a:r>
              <a:rPr lang="zh-CN" altLang="en-US" sz="2400" dirty="0"/>
              <a:t>文本相似度（文本距离），顾名思义是指两个文本（文章）之间的相似度，在搜索引擎、推荐系统、论文鉴定、机器翻译、自动应答、命名实体识别、拼写纠错等领域有广泛的应用。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120A0B-AA34-D647-BD00-5F65D7F90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814BE6-89E3-F748-8555-C08639682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E42459-086A-0446-BA70-B63F994F7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C38D634-C69C-434D-A2A9-D69710C2B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972" y="4049047"/>
            <a:ext cx="2609708" cy="23062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B929D79-8AC1-D34B-9094-C1CFE66D58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120" y="954258"/>
            <a:ext cx="1358900" cy="5969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8656EB3-D506-2942-8A9A-F2B59C6645BA}"/>
              </a:ext>
            </a:extLst>
          </p:cNvPr>
          <p:cNvSpPr txBox="1"/>
          <p:nvPr/>
        </p:nvSpPr>
        <p:spPr>
          <a:xfrm>
            <a:off x="5497774" y="107599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欧式距离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27FADD2-4A6C-374F-867C-9C9607B06EF4}"/>
              </a:ext>
            </a:extLst>
          </p:cNvPr>
          <p:cNvSpPr/>
          <p:nvPr/>
        </p:nvSpPr>
        <p:spPr>
          <a:xfrm>
            <a:off x="5497774" y="1956546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曼哈顿距离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D4D3737-054A-F844-B42B-19FF2CECEA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4120" y="1940640"/>
            <a:ext cx="1181100" cy="5334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3F6DDA6A-3195-C540-A1D5-D348E2DE565E}"/>
              </a:ext>
            </a:extLst>
          </p:cNvPr>
          <p:cNvSpPr/>
          <p:nvPr/>
        </p:nvSpPr>
        <p:spPr>
          <a:xfrm>
            <a:off x="5088120" y="263509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编辑距离（</a:t>
            </a:r>
            <a:r>
              <a:rPr lang="en-US" altLang="zh-CN" b="1" dirty="0" err="1">
                <a:latin typeface="PingFang SC" panose="020B0400000000000000" pitchFamily="34" charset="-120"/>
                <a:ea typeface="PingFang SC" panose="020B0400000000000000" pitchFamily="34" charset="-120"/>
              </a:rPr>
              <a:t>Levenshtein</a:t>
            </a:r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莱文斯坦距离）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1B8B5D0B-DB7E-A947-8C1E-C07B9F70AF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9972" y="2942928"/>
            <a:ext cx="2286000" cy="10541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2F0881A-C2F5-AF41-976F-DF95F3780C1F}"/>
              </a:ext>
            </a:extLst>
          </p:cNvPr>
          <p:cNvSpPr/>
          <p:nvPr/>
        </p:nvSpPr>
        <p:spPr>
          <a:xfrm>
            <a:off x="5058140" y="5202174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余弦相似度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C392640-87F9-DA40-AD76-2E9F6A966303}"/>
              </a:ext>
            </a:extLst>
          </p:cNvPr>
          <p:cNvSpPr/>
          <p:nvPr/>
        </p:nvSpPr>
        <p:spPr>
          <a:xfrm>
            <a:off x="5058140" y="3997028"/>
            <a:ext cx="3595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Jaccard</a:t>
            </a:r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相似度（杰卡德相似度）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41E9C6D-16AC-1B4B-8745-C1DA42AFC9C0}"/>
              </a:ext>
            </a:extLst>
          </p:cNvPr>
          <p:cNvSpPr/>
          <p:nvPr/>
        </p:nvSpPr>
        <p:spPr>
          <a:xfrm>
            <a:off x="5071428" y="4508247"/>
            <a:ext cx="1356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latin typeface="PingFang SC" panose="020B0400000000000000" pitchFamily="34" charset="-120"/>
                <a:ea typeface="PingFang SC" panose="020B0400000000000000" pitchFamily="34" charset="-120"/>
              </a:rPr>
              <a:t>Jaro</a:t>
            </a:r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相似度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57265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E61B23-36B1-824A-A486-1DD7A21EE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文本相似度与聚类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38F4BF-1EAB-8342-A3C7-6A7347FE8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文本聚类是将文档集合分成若干个簇</a:t>
            </a:r>
            <a:r>
              <a:rPr lang="en-US" altLang="zh-CN" dirty="0"/>
              <a:t>,</a:t>
            </a:r>
            <a:r>
              <a:rPr lang="zh-CN" altLang="en-US" dirty="0"/>
              <a:t>要求同一 簇内文档内容的</a:t>
            </a:r>
            <a:r>
              <a:rPr lang="zh-CN" altLang="en-US" b="1" dirty="0"/>
              <a:t>相似度</a:t>
            </a:r>
            <a:r>
              <a:rPr lang="zh-CN" altLang="en-US" dirty="0"/>
              <a:t>尽可能地大</a:t>
            </a:r>
            <a:r>
              <a:rPr lang="en-US" altLang="zh-CN" dirty="0"/>
              <a:t>,</a:t>
            </a:r>
            <a:r>
              <a:rPr lang="zh-CN" altLang="en-US" dirty="0"/>
              <a:t>而不同簇间 的相似度尽可能地小。</a:t>
            </a:r>
          </a:p>
          <a:p>
            <a:r>
              <a:rPr lang="en-US" altLang="zh-CN" dirty="0"/>
              <a:t>K-means clustering</a:t>
            </a:r>
          </a:p>
          <a:p>
            <a:pPr lvl="1"/>
            <a:r>
              <a:rPr lang="zh-CN" altLang="en-US" dirty="0"/>
              <a:t>文档库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测量距离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定义</a:t>
            </a:r>
            <a:r>
              <a:rPr lang="en-US" altLang="zh-CN" dirty="0"/>
              <a:t>K;</a:t>
            </a:r>
          </a:p>
          <a:p>
            <a:r>
              <a:rPr lang="zh-CN" altLang="en-US" dirty="0"/>
              <a:t>对于</a:t>
            </a:r>
            <a:r>
              <a:rPr lang="en-US" altLang="zh-CN" dirty="0"/>
              <a:t>K</a:t>
            </a:r>
            <a:r>
              <a:rPr lang="zh-CN" altLang="en-US" dirty="0"/>
              <a:t>群中任意一群以任意一随机文档为中心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每个文档被归类到距离最近的文档群</a:t>
            </a:r>
            <a:r>
              <a:rPr lang="en-US" altLang="zh-CN" dirty="0"/>
              <a:t>;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6F7B71-75A5-9B45-92E0-061A23FCE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623417-7FC8-7C47-BCE5-6C90F3C60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0E7E8E-CA5D-F149-8099-A15F50773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2B44190-BCC2-7B4F-AB61-BA0023842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609" y="2293495"/>
            <a:ext cx="2337590" cy="181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518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C5D9B5-5503-5848-AEF7-FAF388234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4B03B6-3510-7448-8B43-3A889F414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8" y="753035"/>
            <a:ext cx="8195982" cy="574742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文本分类是指按照预先定义的主题类别</a:t>
            </a:r>
            <a:r>
              <a:rPr lang="en-US" altLang="zh-CN" dirty="0"/>
              <a:t>,</a:t>
            </a:r>
            <a:r>
              <a:rPr lang="zh-CN" altLang="en-US" dirty="0"/>
              <a:t>为文档集合中的每个文档确定一个类别。识别出不同类型文本的特征模式。</a:t>
            </a:r>
            <a:endParaRPr lang="en-US" altLang="zh-CN" dirty="0"/>
          </a:p>
          <a:p>
            <a:pPr lvl="1"/>
            <a:r>
              <a:rPr lang="zh-CN" altLang="en-US" dirty="0"/>
              <a:t>垃圾邮件分类</a:t>
            </a:r>
            <a:r>
              <a:rPr lang="en-US" altLang="zh-CN" dirty="0"/>
              <a:t>(</a:t>
            </a:r>
            <a:r>
              <a:rPr lang="zh-CN" altLang="en-US" dirty="0"/>
              <a:t>垃圾邮件</a:t>
            </a:r>
            <a:r>
              <a:rPr lang="en-US" altLang="zh-CN" dirty="0"/>
              <a:t>/</a:t>
            </a:r>
            <a:r>
              <a:rPr lang="zh-CN" altLang="en-US" dirty="0"/>
              <a:t>正常邮件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新闻自动归类</a:t>
            </a:r>
            <a:r>
              <a:rPr lang="en-US" altLang="zh-CN" dirty="0"/>
              <a:t>(</a:t>
            </a:r>
            <a:r>
              <a:rPr lang="zh-CN" altLang="en-US" dirty="0"/>
              <a:t>体育</a:t>
            </a:r>
            <a:r>
              <a:rPr lang="en-US" altLang="zh-CN" dirty="0"/>
              <a:t>/</a:t>
            </a:r>
            <a:r>
              <a:rPr lang="zh-CN" altLang="en-US" dirty="0"/>
              <a:t>政治</a:t>
            </a:r>
            <a:r>
              <a:rPr lang="en-US" altLang="zh-CN" dirty="0"/>
              <a:t>/</a:t>
            </a:r>
            <a:r>
              <a:rPr lang="zh-CN" altLang="en-US" dirty="0"/>
              <a:t>财经，拆迁</a:t>
            </a:r>
            <a:r>
              <a:rPr lang="en-US" altLang="zh-CN" dirty="0"/>
              <a:t>/</a:t>
            </a:r>
            <a:r>
              <a:rPr lang="zh-CN" altLang="en-US" dirty="0"/>
              <a:t>环保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情感分类</a:t>
            </a:r>
            <a:r>
              <a:rPr lang="en-US" altLang="zh-CN" dirty="0"/>
              <a:t>(</a:t>
            </a:r>
            <a:r>
              <a:rPr lang="zh-CN" altLang="en-US" dirty="0"/>
              <a:t>好评</a:t>
            </a:r>
            <a:r>
              <a:rPr lang="en-US" altLang="zh-CN" dirty="0"/>
              <a:t>/</a:t>
            </a:r>
            <a:r>
              <a:rPr lang="zh-CN" altLang="en-US" dirty="0"/>
              <a:t>中评</a:t>
            </a:r>
            <a:r>
              <a:rPr lang="en-US" altLang="zh-CN" dirty="0"/>
              <a:t>/</a:t>
            </a:r>
            <a:r>
              <a:rPr lang="zh-CN" altLang="en-US" dirty="0"/>
              <a:t>差评</a:t>
            </a:r>
            <a:r>
              <a:rPr lang="en-US" altLang="zh-CN" dirty="0"/>
              <a:t>;</a:t>
            </a:r>
            <a:r>
              <a:rPr lang="zh-CN" altLang="en-US" dirty="0"/>
              <a:t>喜</a:t>
            </a:r>
            <a:r>
              <a:rPr lang="en-US" altLang="zh-CN" dirty="0"/>
              <a:t>/</a:t>
            </a:r>
            <a:r>
              <a:rPr lang="zh-CN" altLang="en-US" dirty="0"/>
              <a:t>怒</a:t>
            </a:r>
            <a:r>
              <a:rPr lang="en-US" altLang="zh-CN" dirty="0"/>
              <a:t>/</a:t>
            </a:r>
            <a:r>
              <a:rPr lang="zh-CN" altLang="en-US" dirty="0"/>
              <a:t>哀 </a:t>
            </a:r>
            <a:r>
              <a:rPr lang="en-US" altLang="zh-CN" dirty="0"/>
              <a:t>/</a:t>
            </a:r>
            <a:r>
              <a:rPr lang="zh-CN" altLang="en-US" dirty="0"/>
              <a:t>乐</a:t>
            </a:r>
            <a:r>
              <a:rPr lang="en-US" altLang="zh-CN" dirty="0"/>
              <a:t>; </a:t>
            </a:r>
            <a:r>
              <a:rPr lang="zh-CN" altLang="en-US" dirty="0"/>
              <a:t>支持</a:t>
            </a:r>
            <a:r>
              <a:rPr lang="en-US" altLang="zh-CN" dirty="0"/>
              <a:t>/</a:t>
            </a:r>
            <a:r>
              <a:rPr lang="zh-CN" altLang="en-US" dirty="0"/>
              <a:t>反对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人名消歧</a:t>
            </a:r>
            <a:r>
              <a:rPr lang="en-US" altLang="zh-CN" dirty="0"/>
              <a:t>(</a:t>
            </a:r>
            <a:r>
              <a:rPr lang="zh-CN" altLang="en-US" dirty="0"/>
              <a:t>“刘志军”</a:t>
            </a:r>
            <a:r>
              <a:rPr lang="en-US" altLang="zh-CN" dirty="0"/>
              <a:t>) </a:t>
            </a:r>
          </a:p>
          <a:p>
            <a:pPr lvl="1"/>
            <a:r>
              <a:rPr lang="zh-CN" altLang="en-US" dirty="0"/>
              <a:t>互联网舆情分析</a:t>
            </a:r>
            <a:endParaRPr lang="en-US" altLang="zh-CN" dirty="0"/>
          </a:p>
          <a:p>
            <a:r>
              <a:rPr lang="zh-CN" altLang="en-US" dirty="0"/>
              <a:t>三种方法：</a:t>
            </a:r>
            <a:endParaRPr lang="en-US" altLang="zh-CN" dirty="0"/>
          </a:p>
          <a:p>
            <a:pPr lvl="1"/>
            <a:r>
              <a:rPr lang="zh-CN" altLang="en-US" dirty="0"/>
              <a:t>词典法</a:t>
            </a:r>
            <a:r>
              <a:rPr lang="en-US" altLang="zh-CN" dirty="0"/>
              <a:t>(dictionary</a:t>
            </a:r>
            <a:r>
              <a:rPr lang="zh-CN" altLang="en-US" dirty="0"/>
              <a:t> </a:t>
            </a:r>
            <a:r>
              <a:rPr lang="en-US" altLang="zh-CN" dirty="0"/>
              <a:t>methods)</a:t>
            </a:r>
            <a:r>
              <a:rPr lang="zh-CN" altLang="en-US" dirty="0"/>
              <a:t>：根据关键词的出现次数来 确定</a:t>
            </a:r>
            <a:endParaRPr lang="en-US" altLang="zh-CN" dirty="0"/>
          </a:p>
          <a:p>
            <a:pPr lvl="1"/>
            <a:r>
              <a:rPr lang="zh-CN" altLang="en-US" dirty="0"/>
              <a:t>有监督学习法</a:t>
            </a:r>
            <a:r>
              <a:rPr lang="en-US" altLang="zh-CN" dirty="0"/>
              <a:t>(supervised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methods),</a:t>
            </a:r>
            <a:r>
              <a:rPr lang="zh-CN" altLang="en-US" dirty="0"/>
              <a:t>先由人工构建编码练习库</a:t>
            </a:r>
            <a:r>
              <a:rPr lang="en-US" altLang="zh-CN" dirty="0"/>
              <a:t>,</a:t>
            </a:r>
            <a:r>
              <a:rPr lang="zh-CN" altLang="en-US" dirty="0"/>
              <a:t>然后让机器根据人工编码模式来进行自动编码</a:t>
            </a:r>
            <a:r>
              <a:rPr lang="en-US" altLang="zh-CN" dirty="0"/>
              <a:t>,</a:t>
            </a:r>
            <a:r>
              <a:rPr lang="zh-CN" altLang="en-US" dirty="0"/>
              <a:t>最后将机器编码与人工编码相比较检验其效度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无人监督学习法</a:t>
            </a:r>
            <a:r>
              <a:rPr lang="en-US" altLang="zh-CN" dirty="0"/>
              <a:t>(unsupervised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methods)</a:t>
            </a:r>
            <a:r>
              <a:rPr lang="zh-CN" altLang="en-US" dirty="0"/>
              <a:t>不需要 人工事先编码</a:t>
            </a:r>
            <a:r>
              <a:rPr lang="en-US" altLang="zh-CN" dirty="0"/>
              <a:t>,</a:t>
            </a:r>
            <a:r>
              <a:rPr lang="zh-CN" altLang="en-US" dirty="0"/>
              <a:t>而是基于模型假设和文本性质来分类并自动将文本分配到各类别。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00867A-1DF6-184E-94B2-375456CEB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C6B7A5-5CC4-924F-BECE-3350C1074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B63F43-6C70-1947-BFA8-192798073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233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/>
              <a:t>内容提要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文本分析的发展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文本数据的获取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文本分析的基础应用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分词、词性、词频、词云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文本比较、文本相似度、文本聚类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文本分析的高级应用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文本分类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主题模型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情感分析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语义网络分析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基于</a:t>
            </a:r>
            <a:r>
              <a:rPr kumimoji="1" lang="en-US" altLang="zh-CN" dirty="0"/>
              <a:t>R</a:t>
            </a:r>
            <a:r>
              <a:rPr kumimoji="1" lang="zh-CN" altLang="en-US" dirty="0"/>
              <a:t>的文本分析示例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C4DC8E-7DCC-CC47-B487-292D6E237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975DC-DD56-C546-94D4-276E0AC2FE62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57FB15-DAD9-7945-A97E-D0C027C1E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45B29115-BE0F-584B-B7CD-FF5D9E91C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52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E953C2-E711-ED42-976C-E8BBB77BF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：文本分类流程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E07C74-D4E1-6744-85EE-BC5B5675F2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E1691F-92EC-C042-8A93-10C784EA3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77AFAA-FA92-0F4D-9F44-91A7B544E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B74A04-45D9-5B4A-9369-C17B0209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4581054-8A99-2742-94F6-30A8C0A3C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401" y="753035"/>
            <a:ext cx="5753072" cy="568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925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D0DE0-CA25-FD4C-8489-538E92DCB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：文本分类（词典法）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DD999E-C5B2-2D40-9814-2255E356A3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词典法</a:t>
            </a:r>
            <a:r>
              <a:rPr lang="en-US" altLang="zh-CN" dirty="0"/>
              <a:t>:</a:t>
            </a:r>
            <a:r>
              <a:rPr lang="zh-CN" altLang="en-US" dirty="0"/>
              <a:t>基于识别的词语系统来分类。 （人工）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文档清理和分词</a:t>
            </a:r>
            <a:r>
              <a:rPr lang="en-US" altLang="zh-CN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定义分类模式</a:t>
            </a:r>
            <a:r>
              <a:rPr lang="en-US" altLang="zh-CN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文档部分根据分类模式标示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训练集</a:t>
            </a:r>
            <a:r>
              <a:rPr lang="en-US" altLang="zh-CN" dirty="0"/>
              <a:t>:</a:t>
            </a:r>
            <a:r>
              <a:rPr lang="zh-CN" altLang="en-US" dirty="0"/>
              <a:t>用于开发词典或利用已有词典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测试集</a:t>
            </a:r>
            <a:r>
              <a:rPr lang="en-US" altLang="zh-CN" dirty="0"/>
              <a:t>:</a:t>
            </a:r>
            <a:r>
              <a:rPr lang="zh-CN" altLang="en-US" dirty="0"/>
              <a:t>用于检验词典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分类集</a:t>
            </a:r>
            <a:r>
              <a:rPr lang="en-US" altLang="zh-CN" dirty="0"/>
              <a:t>:</a:t>
            </a:r>
            <a:r>
              <a:rPr lang="zh-CN" altLang="en-US" dirty="0"/>
              <a:t>使用词典对未标示文档进行分类</a:t>
            </a:r>
            <a:r>
              <a:rPr lang="en-US" altLang="zh-CN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据词语出现</a:t>
            </a:r>
            <a:r>
              <a:rPr lang="zh-CN" altLang="en-US" b="1" dirty="0"/>
              <a:t>频次</a:t>
            </a:r>
            <a:r>
              <a:rPr lang="zh-CN" altLang="en-US" dirty="0"/>
              <a:t>来分类</a:t>
            </a:r>
            <a:r>
              <a:rPr lang="en-US" altLang="zh-CN" dirty="0"/>
              <a:t>; 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分类未标示文档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76C7D-5EFE-7B4E-A566-702F7825E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DEE1B5-4A63-8144-89A3-48B709839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40B2E8-495C-B442-B062-628DB975D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589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DDA740-6B85-6E46-8765-1105B7804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：文本分类（词典法）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974815-EC14-B544-B567-AF652DEC0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8F87AB-EBAA-8243-B348-898DCBA4A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9CF692-7274-AB4C-8022-A04B50662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04AB505-0EAF-2940-9761-36F4C74736F6}"/>
              </a:ext>
            </a:extLst>
          </p:cNvPr>
          <p:cNvSpPr txBox="1"/>
          <p:nvPr/>
        </p:nvSpPr>
        <p:spPr>
          <a:xfrm>
            <a:off x="319368" y="803099"/>
            <a:ext cx="38329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分类</a:t>
            </a:r>
            <a:r>
              <a:rPr lang="en-US" altLang="zh-CN" dirty="0"/>
              <a:t>:</a:t>
            </a:r>
            <a:r>
              <a:rPr lang="zh-CN" altLang="en-US" b="1" dirty="0"/>
              <a:t>拆迁</a:t>
            </a:r>
          </a:p>
          <a:p>
            <a:r>
              <a:rPr lang="zh-CN" altLang="en-US" dirty="0"/>
              <a:t>定义词典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拆迁 补偿 安置 土地 开发商 改造</a:t>
            </a:r>
          </a:p>
          <a:p>
            <a:r>
              <a:rPr lang="zh-CN" altLang="en-US" dirty="0"/>
              <a:t>回迁 动迁 征收 赔偿 征地 拆迁户</a:t>
            </a:r>
          </a:p>
          <a:p>
            <a:r>
              <a:rPr lang="zh-CN" altLang="en-US" dirty="0"/>
              <a:t>搬迁 拆除 棚户区 危房 宅基地 征 用</a:t>
            </a:r>
          </a:p>
          <a:p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5CF5711-4E1C-084F-82B7-9D51EA541E6C}"/>
              </a:ext>
            </a:extLst>
          </p:cNvPr>
          <p:cNvSpPr txBox="1"/>
          <p:nvPr/>
        </p:nvSpPr>
        <p:spPr>
          <a:xfrm>
            <a:off x="202835" y="4492833"/>
            <a:ext cx="35976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分类</a:t>
            </a:r>
            <a:r>
              <a:rPr lang="en-US" altLang="zh-CN" dirty="0"/>
              <a:t>:</a:t>
            </a:r>
            <a:r>
              <a:rPr lang="zh-CN" altLang="en-US" b="1" dirty="0"/>
              <a:t>环保</a:t>
            </a:r>
          </a:p>
          <a:p>
            <a:r>
              <a:rPr lang="zh-CN" altLang="en-US" dirty="0"/>
              <a:t>定义词典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污染 环境 严重 垃圾 环保 噪音 健康 空气 污水 环保局 气味 臭气 扰民 施工 噪声 卫生 焚烧 化工厂 刺鼻 气体 油烟 粉尘</a:t>
            </a:r>
          </a:p>
          <a:p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71F828F-9CEB-0D40-9E8B-2A85E02C184E}"/>
              </a:ext>
            </a:extLst>
          </p:cNvPr>
          <p:cNvSpPr txBox="1"/>
          <p:nvPr/>
        </p:nvSpPr>
        <p:spPr>
          <a:xfrm>
            <a:off x="4152275" y="731252"/>
            <a:ext cx="499172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尊敬的省委书记</a:t>
            </a:r>
            <a:r>
              <a:rPr lang="en-US" altLang="zh-CN" dirty="0"/>
              <a:t>;</a:t>
            </a:r>
            <a:r>
              <a:rPr lang="zh-CN" altLang="en-US" dirty="0"/>
              <a:t>新年好</a:t>
            </a:r>
            <a:r>
              <a:rPr lang="en-US" altLang="zh-CN" dirty="0"/>
              <a:t>!</a:t>
            </a:r>
            <a:r>
              <a:rPr lang="zh-CN" altLang="en-US" dirty="0"/>
              <a:t>我是徳兴市茶叶示范场拆迁户</a:t>
            </a:r>
            <a:r>
              <a:rPr lang="en-US" altLang="zh-CN" dirty="0"/>
              <a:t>, </a:t>
            </a:r>
            <a:r>
              <a:rPr lang="zh-CN" altLang="en-US" dirty="0"/>
              <a:t>在</a:t>
            </a:r>
            <a:r>
              <a:rPr lang="en-US" altLang="zh-CN" dirty="0"/>
              <a:t>2012</a:t>
            </a:r>
            <a:r>
              <a:rPr lang="zh-CN" altLang="en-US" dirty="0"/>
              <a:t>年单位开发工业园区</a:t>
            </a:r>
            <a:r>
              <a:rPr lang="en-US" altLang="zh-CN" dirty="0"/>
              <a:t>,</a:t>
            </a:r>
            <a:r>
              <a:rPr lang="zh-CN" altLang="en-US" dirty="0"/>
              <a:t>我</a:t>
            </a:r>
            <a:r>
              <a:rPr lang="en-US" altLang="zh-CN" dirty="0"/>
              <a:t>1986</a:t>
            </a:r>
            <a:r>
              <a:rPr lang="zh-CN" altLang="en-US" dirty="0"/>
              <a:t>年建好的房屋没有房产 证单位不给上报房管所</a:t>
            </a:r>
            <a:r>
              <a:rPr lang="en-US" altLang="zh-CN" dirty="0"/>
              <a:t>,</a:t>
            </a:r>
            <a:r>
              <a:rPr lang="zh-CN" altLang="en-US" dirty="0"/>
              <a:t>说没房产证不给安置</a:t>
            </a:r>
            <a:r>
              <a:rPr lang="en-US" altLang="zh-CN" dirty="0"/>
              <a:t>,</a:t>
            </a:r>
            <a:r>
              <a:rPr lang="zh-CN" altLang="en-US" dirty="0"/>
              <a:t>我没办法住 在出租房</a:t>
            </a:r>
            <a:r>
              <a:rPr lang="en-US" altLang="zh-CN" dirty="0"/>
              <a:t>,</a:t>
            </a:r>
            <a:r>
              <a:rPr lang="zh-CN" altLang="en-US" dirty="0"/>
              <a:t>最近分房了</a:t>
            </a:r>
            <a:r>
              <a:rPr lang="en-US" altLang="zh-CN" dirty="0"/>
              <a:t>,</a:t>
            </a:r>
            <a:r>
              <a:rPr lang="zh-CN" altLang="en-US" dirty="0"/>
              <a:t>才发现别人</a:t>
            </a:r>
            <a:r>
              <a:rPr lang="en-US" altLang="zh-CN" dirty="0"/>
              <a:t>2011</a:t>
            </a:r>
            <a:r>
              <a:rPr lang="zh-CN" altLang="en-US" dirty="0"/>
              <a:t>年建的房屋很多人 没房产证都有安置</a:t>
            </a:r>
            <a:r>
              <a:rPr lang="en-US" altLang="zh-CN" dirty="0"/>
              <a:t>,</a:t>
            </a:r>
            <a:r>
              <a:rPr lang="zh-CN" altLang="en-US" dirty="0"/>
              <a:t>说我的房屋是违章建筑</a:t>
            </a:r>
            <a:r>
              <a:rPr lang="en-US" altLang="zh-CN" dirty="0"/>
              <a:t>,</a:t>
            </a:r>
            <a:r>
              <a:rPr lang="zh-CN" altLang="en-US" dirty="0"/>
              <a:t>在</a:t>
            </a:r>
            <a:r>
              <a:rPr lang="en-US" altLang="zh-CN" dirty="0"/>
              <a:t>2012</a:t>
            </a:r>
            <a:r>
              <a:rPr lang="zh-CN" altLang="en-US" dirty="0"/>
              <a:t>年</a:t>
            </a:r>
            <a:r>
              <a:rPr lang="en-US" altLang="zh-CN" dirty="0"/>
              <a:t>8</a:t>
            </a:r>
            <a:r>
              <a:rPr lang="zh-CN" altLang="en-US" dirty="0"/>
              <a:t>月</a:t>
            </a:r>
            <a:r>
              <a:rPr lang="en-US" altLang="zh-CN" dirty="0"/>
              <a:t>20 </a:t>
            </a:r>
            <a:r>
              <a:rPr lang="zh-CN" altLang="en-US" dirty="0"/>
              <a:t>日被强拆</a:t>
            </a:r>
            <a:r>
              <a:rPr lang="en-US" altLang="zh-CN" dirty="0"/>
              <a:t>,</a:t>
            </a:r>
            <a:r>
              <a:rPr lang="zh-CN" altLang="en-US" dirty="0"/>
              <a:t>我们没有签字</a:t>
            </a:r>
            <a:r>
              <a:rPr lang="en-US" altLang="zh-CN" dirty="0"/>
              <a:t>,</a:t>
            </a:r>
            <a:r>
              <a:rPr lang="zh-CN" altLang="en-US" dirty="0"/>
              <a:t>单位主管跟我有过节</a:t>
            </a:r>
            <a:r>
              <a:rPr lang="en-US" altLang="zh-CN" dirty="0"/>
              <a:t>,</a:t>
            </a:r>
            <a:r>
              <a:rPr lang="zh-CN" altLang="en-US" dirty="0"/>
              <a:t>我的</a:t>
            </a:r>
            <a:r>
              <a:rPr lang="en-US" altLang="zh-CN" dirty="0"/>
              <a:t>1995 </a:t>
            </a:r>
            <a:r>
              <a:rPr lang="zh-CN" altLang="en-US" dirty="0"/>
              <a:t>年房改的房子单位是分了我</a:t>
            </a:r>
            <a:r>
              <a:rPr lang="en-US" altLang="zh-CN" dirty="0"/>
              <a:t>,</a:t>
            </a:r>
            <a:r>
              <a:rPr lang="zh-CN" altLang="en-US" dirty="0"/>
              <a:t>当时我已有自建房</a:t>
            </a:r>
            <a:r>
              <a:rPr lang="en-US" altLang="zh-CN" dirty="0"/>
              <a:t>,</a:t>
            </a:r>
            <a:r>
              <a:rPr lang="zh-CN" altLang="en-US" dirty="0"/>
              <a:t>我侄子要 我给他结婚住</a:t>
            </a:r>
            <a:r>
              <a:rPr lang="en-US" altLang="zh-CN" dirty="0"/>
              <a:t>,</a:t>
            </a:r>
            <a:r>
              <a:rPr lang="zh-CN" altLang="en-US" dirty="0"/>
              <a:t>一年后离婚了</a:t>
            </a:r>
            <a:r>
              <a:rPr lang="en-US" altLang="zh-CN" dirty="0"/>
              <a:t>,</a:t>
            </a:r>
            <a:r>
              <a:rPr lang="zh-CN" altLang="en-US" dirty="0"/>
              <a:t>为了收回装修费</a:t>
            </a:r>
            <a:r>
              <a:rPr lang="en-US" altLang="zh-CN" dirty="0"/>
              <a:t>,</a:t>
            </a:r>
            <a:r>
              <a:rPr lang="zh-CN" altLang="en-US" dirty="0"/>
              <a:t>在我不知 情下卖给人家了</a:t>
            </a:r>
            <a:r>
              <a:rPr lang="en-US" altLang="zh-CN" dirty="0"/>
              <a:t>,</a:t>
            </a:r>
            <a:r>
              <a:rPr lang="zh-CN" altLang="en-US" dirty="0"/>
              <a:t>当时我在外打工</a:t>
            </a:r>
            <a:r>
              <a:rPr lang="en-US" altLang="zh-CN" dirty="0"/>
              <a:t>,</a:t>
            </a:r>
            <a:r>
              <a:rPr lang="zh-CN" altLang="en-US" dirty="0"/>
              <a:t>单位就说我有房的</a:t>
            </a:r>
            <a:r>
              <a:rPr lang="en-US" altLang="zh-CN" dirty="0"/>
              <a:t>,</a:t>
            </a:r>
            <a:r>
              <a:rPr lang="zh-CN" altLang="en-US" dirty="0"/>
              <a:t>卖 了</a:t>
            </a:r>
            <a:r>
              <a:rPr lang="en-US" altLang="zh-CN" dirty="0"/>
              <a:t>,</a:t>
            </a:r>
            <a:r>
              <a:rPr lang="zh-CN" altLang="en-US" dirty="0"/>
              <a:t>现在不给安置了</a:t>
            </a:r>
            <a:r>
              <a:rPr lang="en-US" altLang="zh-CN" dirty="0"/>
              <a:t>,</a:t>
            </a:r>
            <a:r>
              <a:rPr lang="zh-CN" altLang="en-US" dirty="0"/>
              <a:t>我俩老天天为住房求来求去</a:t>
            </a:r>
            <a:r>
              <a:rPr lang="en-US" altLang="zh-CN" dirty="0"/>
              <a:t>,</a:t>
            </a:r>
            <a:r>
              <a:rPr lang="zh-CN" altLang="en-US" dirty="0"/>
              <a:t>要求省 委书记帮忙我俩解决住房问题</a:t>
            </a:r>
            <a:r>
              <a:rPr lang="en-US" altLang="zh-CN" dirty="0"/>
              <a:t>!</a:t>
            </a:r>
          </a:p>
          <a:p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86DF2E2-922E-0346-80E8-7AF42AB42E26}"/>
              </a:ext>
            </a:extLst>
          </p:cNvPr>
          <p:cNvSpPr txBox="1"/>
          <p:nvPr/>
        </p:nvSpPr>
        <p:spPr>
          <a:xfrm>
            <a:off x="4195977" y="4481414"/>
            <a:ext cx="49043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苏书记您好</a:t>
            </a:r>
            <a:r>
              <a:rPr lang="en-US" altLang="zh-CN" dirty="0"/>
              <a:t>:</a:t>
            </a:r>
            <a:r>
              <a:rPr lang="zh-CN" altLang="en-US" dirty="0"/>
              <a:t>我是萍乡市排上镇排上村村民</a:t>
            </a:r>
            <a:r>
              <a:rPr lang="en-US" altLang="zh-CN" dirty="0"/>
              <a:t>,</a:t>
            </a:r>
            <a:r>
              <a:rPr lang="zh-CN" altLang="en-US" dirty="0"/>
              <a:t>我们镇上方圆一公里内居然就有两个铅污染严重的厂</a:t>
            </a:r>
            <a:r>
              <a:rPr lang="en-US" altLang="zh-CN" dirty="0"/>
              <a:t>,</a:t>
            </a:r>
            <a:r>
              <a:rPr lang="zh-CN" altLang="en-US" dirty="0"/>
              <a:t>还有一个离镇中心也只有三四千米远。其中有个座落在山腰上</a:t>
            </a:r>
            <a:r>
              <a:rPr lang="en-US" altLang="zh-CN" dirty="0"/>
              <a:t>,</a:t>
            </a:r>
            <a:r>
              <a:rPr lang="zh-CN" altLang="en-US" dirty="0"/>
              <a:t>镇上的自来水厂就是山的另一侧。铅污染的危害众所周知</a:t>
            </a:r>
            <a:r>
              <a:rPr lang="en-US" altLang="zh-CN" dirty="0"/>
              <a:t>,</a:t>
            </a:r>
            <a:r>
              <a:rPr lang="zh-CN" altLang="en-US" dirty="0"/>
              <a:t>请苏书记您能从百忙中处理一下这个问题</a:t>
            </a:r>
            <a:r>
              <a:rPr lang="en-US" altLang="zh-CN" dirty="0"/>
              <a:t>,</a:t>
            </a:r>
            <a:r>
              <a:rPr lang="zh-CN" altLang="en-US" dirty="0"/>
              <a:t>我代表排上村数千居民恳求您了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120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A95A83-1542-7944-9333-CCE517BDA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：文本分类（监督学习）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4F575D-B139-994A-B880-E2CF19A60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人工分类</a:t>
            </a:r>
            <a:r>
              <a:rPr lang="en-US" altLang="zh-CN" dirty="0"/>
              <a:t>+</a:t>
            </a:r>
            <a:r>
              <a:rPr lang="zh-CN" altLang="en-US" dirty="0"/>
              <a:t>机器学习 </a:t>
            </a:r>
            <a:endParaRPr lang="en-US" altLang="zh-CN" dirty="0"/>
          </a:p>
          <a:p>
            <a:pPr lvl="1"/>
            <a:r>
              <a:rPr lang="en-US" altLang="zh-CN" dirty="0"/>
              <a:t>Naive Bayes: </a:t>
            </a:r>
            <a:r>
              <a:rPr lang="zh-CN" altLang="en-US" dirty="0"/>
              <a:t>关注每个单个文档的分类</a:t>
            </a:r>
          </a:p>
          <a:p>
            <a:pPr lvl="1"/>
            <a:r>
              <a:rPr lang="en-US" altLang="zh-CN" dirty="0"/>
              <a:t>ReadMe: </a:t>
            </a:r>
            <a:r>
              <a:rPr lang="zh-CN" altLang="en-US" dirty="0"/>
              <a:t>仅仅关注总体中每个类别的比例</a:t>
            </a:r>
            <a:endParaRPr lang="en-US" altLang="zh-CN" dirty="0"/>
          </a:p>
          <a:p>
            <a:r>
              <a:rPr lang="zh-CN" altLang="en-US" dirty="0"/>
              <a:t>确定类别集合</a:t>
            </a:r>
          </a:p>
          <a:p>
            <a:pPr lvl="1"/>
            <a:r>
              <a:rPr lang="zh-CN" altLang="en-US" dirty="0"/>
              <a:t>信用评价</a:t>
            </a:r>
            <a:r>
              <a:rPr lang="en-US" altLang="zh-CN" dirty="0"/>
              <a:t>,</a:t>
            </a:r>
            <a:r>
              <a:rPr lang="zh-CN" altLang="en-US" dirty="0"/>
              <a:t>政治主张等</a:t>
            </a:r>
          </a:p>
          <a:p>
            <a:pPr lvl="1"/>
            <a:r>
              <a:rPr lang="zh-CN" altLang="en-US" dirty="0"/>
              <a:t>正面态度</a:t>
            </a:r>
            <a:r>
              <a:rPr lang="en-US" altLang="zh-CN" dirty="0"/>
              <a:t>-</a:t>
            </a:r>
            <a:r>
              <a:rPr lang="zh-CN" altLang="en-US" dirty="0"/>
              <a:t>负面态度</a:t>
            </a:r>
          </a:p>
          <a:p>
            <a:pPr lvl="1"/>
            <a:r>
              <a:rPr lang="zh-CN" altLang="en-US" dirty="0"/>
              <a:t>亲美国</a:t>
            </a:r>
            <a:r>
              <a:rPr lang="en-US" altLang="zh-CN" dirty="0"/>
              <a:t>,</a:t>
            </a:r>
            <a:r>
              <a:rPr lang="zh-CN" altLang="en-US" dirty="0"/>
              <a:t>态度模糊</a:t>
            </a:r>
            <a:r>
              <a:rPr lang="en-US" altLang="zh-CN" dirty="0"/>
              <a:t>,</a:t>
            </a:r>
            <a:r>
              <a:rPr lang="zh-CN" altLang="en-US" dirty="0"/>
              <a:t>反对美国</a:t>
            </a:r>
          </a:p>
          <a:p>
            <a:r>
              <a:rPr lang="zh-CN" altLang="en-US" dirty="0"/>
              <a:t>手动编码</a:t>
            </a:r>
            <a:r>
              <a:rPr lang="en-US" altLang="zh-CN" dirty="0"/>
              <a:t>+</a:t>
            </a:r>
            <a:r>
              <a:rPr lang="zh-CN" altLang="en-US" dirty="0"/>
              <a:t>建模与训练</a:t>
            </a:r>
          </a:p>
          <a:p>
            <a:pPr lvl="1"/>
            <a:r>
              <a:rPr lang="zh-CN" altLang="en-US" dirty="0"/>
              <a:t>人工编码</a:t>
            </a:r>
          </a:p>
          <a:p>
            <a:pPr lvl="1"/>
            <a:r>
              <a:rPr lang="zh-CN" altLang="en-US" dirty="0"/>
              <a:t>训练集</a:t>
            </a:r>
            <a:r>
              <a:rPr lang="en-US" altLang="zh-CN" dirty="0"/>
              <a:t>:</a:t>
            </a:r>
            <a:r>
              <a:rPr lang="zh-CN" altLang="en-US" dirty="0"/>
              <a:t>手动编码后让机器学习编码规则 </a:t>
            </a:r>
            <a:endParaRPr lang="en-US" altLang="zh-CN" dirty="0"/>
          </a:p>
          <a:p>
            <a:pPr lvl="1"/>
            <a:r>
              <a:rPr lang="zh-CN" altLang="en-US" dirty="0"/>
              <a:t>检验集</a:t>
            </a:r>
            <a:r>
              <a:rPr lang="en-US" altLang="zh-CN" dirty="0"/>
              <a:t>:</a:t>
            </a:r>
            <a:r>
              <a:rPr lang="zh-CN" altLang="en-US" dirty="0"/>
              <a:t>用于检验编码结果好坏</a:t>
            </a:r>
          </a:p>
          <a:p>
            <a:r>
              <a:rPr lang="zh-CN" altLang="en-US" dirty="0"/>
              <a:t>未编码集：利用训练出的模型进行标示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CDA095-9174-774F-80E4-CF3E4E331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DDFCBA-1E73-1B42-AAEC-1F11D8527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837F43-1F8A-CD49-83BB-48F335815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809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0949C3-51A0-5541-8F17-E0E524797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：文本分类（无监督学习）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0B5C03-1607-D44D-9888-9A5094E4F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机器自动学习，事后命名赋予意义 </a:t>
            </a:r>
            <a:endParaRPr lang="en-US" altLang="zh-CN" dirty="0"/>
          </a:p>
          <a:p>
            <a:r>
              <a:rPr lang="zh-CN" altLang="en-US" dirty="0"/>
              <a:t>具体算法：</a:t>
            </a:r>
            <a:endParaRPr lang="en-US" altLang="zh-CN" dirty="0"/>
          </a:p>
          <a:p>
            <a:pPr lvl="1"/>
            <a:r>
              <a:rPr lang="en-US" altLang="zh-CN" dirty="0"/>
              <a:t>Naïve Bayes</a:t>
            </a:r>
          </a:p>
          <a:p>
            <a:pPr lvl="1"/>
            <a:r>
              <a:rPr lang="en-US" altLang="zh-CN" dirty="0"/>
              <a:t>Support Vector Machines</a:t>
            </a:r>
          </a:p>
          <a:p>
            <a:pPr lvl="1"/>
            <a:r>
              <a:rPr lang="en-US" altLang="zh-CN" dirty="0"/>
              <a:t>Maximum Entropy(</a:t>
            </a:r>
            <a:r>
              <a:rPr lang="zh-CN" altLang="en-US" dirty="0"/>
              <a:t>最大熵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过程：</a:t>
            </a:r>
            <a:endParaRPr lang="en-US" altLang="zh-CN" dirty="0"/>
          </a:p>
          <a:p>
            <a:pPr lvl="1"/>
            <a:r>
              <a:rPr lang="zh-CN" altLang="en-US" dirty="0"/>
              <a:t>定义类别集合的数量</a:t>
            </a:r>
          </a:p>
          <a:p>
            <a:pPr lvl="1"/>
            <a:r>
              <a:rPr lang="zh-CN" altLang="en-US" dirty="0"/>
              <a:t>计算机依据词语出现频次或共显关联自动分类文档 </a:t>
            </a:r>
            <a:endParaRPr lang="en-US" altLang="zh-CN" dirty="0"/>
          </a:p>
          <a:p>
            <a:pPr lvl="1"/>
            <a:r>
              <a:rPr lang="zh-CN" altLang="en-US" dirty="0"/>
              <a:t>呈现特定类别文章的高频词</a:t>
            </a:r>
          </a:p>
          <a:p>
            <a:pPr lvl="1"/>
            <a:r>
              <a:rPr lang="zh-CN" altLang="en-US" dirty="0"/>
              <a:t>研究者依据高频词为每个类别</a:t>
            </a:r>
            <a:r>
              <a:rPr lang="zh-CN" altLang="en-US" b="1" dirty="0"/>
              <a:t>命名</a:t>
            </a:r>
          </a:p>
          <a:p>
            <a:pPr lvl="1"/>
            <a:r>
              <a:rPr lang="zh-CN" altLang="en-US" dirty="0"/>
              <a:t>检验集</a:t>
            </a:r>
            <a:r>
              <a:rPr lang="en-US" altLang="zh-CN" dirty="0"/>
              <a:t>:</a:t>
            </a:r>
            <a:r>
              <a:rPr lang="zh-CN" altLang="en-US" dirty="0"/>
              <a:t>检验自动编码结果好坏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0188BF-B042-7046-AFDC-5428D484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191350-A4D3-0C4C-B5DC-908989B6F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DA4420-DD4F-F248-AC0D-79B4AFFBB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8573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213B8E-2910-724E-86AC-DCF94A10B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：主题模型（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1FCF2A-F422-604C-B6E0-4A2B8802C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CN" dirty="0"/>
              <a:t>Topic model </a:t>
            </a:r>
            <a:r>
              <a:rPr lang="zh-CN" altLang="en-US" dirty="0"/>
              <a:t>是一种应用十分广泛的产生式模型 </a:t>
            </a:r>
            <a:r>
              <a:rPr lang="en-US" altLang="zh-CN" dirty="0"/>
              <a:t>(generative model),</a:t>
            </a:r>
            <a:r>
              <a:rPr lang="zh-CN" altLang="en-US" dirty="0"/>
              <a:t>是一系列将统计学、文本分析 和机器学习相结合的文本分类方法。</a:t>
            </a:r>
          </a:p>
          <a:p>
            <a:pPr lvl="1"/>
            <a:r>
              <a:rPr lang="zh-CN" altLang="en-US" dirty="0"/>
              <a:t>语料库存在一系列潜在主题</a:t>
            </a:r>
          </a:p>
          <a:p>
            <a:pPr lvl="1"/>
            <a:r>
              <a:rPr lang="zh-CN" altLang="en-US" dirty="0"/>
              <a:t>由词语出现概率与词语间共现关系来推论潜在主题</a:t>
            </a:r>
          </a:p>
          <a:p>
            <a:pPr lvl="1"/>
            <a:r>
              <a:rPr lang="zh-CN" altLang="en-US" dirty="0"/>
              <a:t>主题实际上是词语及其集合的概率方程</a:t>
            </a:r>
            <a:endParaRPr lang="en-US" altLang="zh-CN" dirty="0"/>
          </a:p>
          <a:p>
            <a:pPr lvl="1"/>
            <a:r>
              <a:rPr lang="zh-CN" altLang="en-US" dirty="0"/>
              <a:t>由潜在主题来呈现代表性词语</a:t>
            </a:r>
          </a:p>
          <a:p>
            <a:pPr lvl="1"/>
            <a:r>
              <a:rPr lang="zh-CN" altLang="en-US" dirty="0"/>
              <a:t>类似于因子分析的降维</a:t>
            </a:r>
          </a:p>
          <a:p>
            <a:r>
              <a:rPr lang="zh-CN" altLang="en-US" dirty="0"/>
              <a:t>基本假定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1:</a:t>
            </a:r>
            <a:r>
              <a:rPr lang="zh-CN" altLang="en-US" dirty="0"/>
              <a:t>词语与主题相关</a:t>
            </a:r>
            <a:r>
              <a:rPr lang="en-US" altLang="zh-CN" dirty="0"/>
              <a:t>;</a:t>
            </a:r>
          </a:p>
          <a:p>
            <a:pPr marL="457200" lvl="1" indent="0">
              <a:buNone/>
            </a:pPr>
            <a:r>
              <a:rPr lang="en-US" altLang="zh-CN" dirty="0"/>
              <a:t>2:</a:t>
            </a:r>
            <a:r>
              <a:rPr lang="zh-CN" altLang="en-US" dirty="0"/>
              <a:t>不同词语集合与不同主题相关</a:t>
            </a:r>
            <a:r>
              <a:rPr lang="en-US" altLang="zh-CN" dirty="0"/>
              <a:t>; </a:t>
            </a:r>
          </a:p>
          <a:p>
            <a:r>
              <a:rPr kumimoji="1" lang="en-US" altLang="zh-CN" dirty="0"/>
              <a:t>LDA</a:t>
            </a:r>
            <a:r>
              <a:rPr kumimoji="1" lang="zh-CN" altLang="en-US" dirty="0"/>
              <a:t>：</a:t>
            </a:r>
            <a:r>
              <a:rPr lang="zh-CN" altLang="en-US" dirty="0"/>
              <a:t>潜在狄利克雷分配</a:t>
            </a:r>
            <a:r>
              <a:rPr lang="en-US" altLang="zh-CN" dirty="0"/>
              <a:t>(Latent Dirichlet Allocation)</a:t>
            </a:r>
            <a:endParaRPr kumimoji="1" lang="en-US" altLang="zh-CN" dirty="0"/>
          </a:p>
          <a:p>
            <a:pPr lvl="1"/>
            <a:r>
              <a:rPr lang="en-US" altLang="zh-CN" dirty="0"/>
              <a:t>HLDA(Hierarchical Latent Dirichlet Allocation),</a:t>
            </a:r>
            <a:r>
              <a:rPr lang="zh-CN" altLang="en-US" dirty="0"/>
              <a:t>无监督分层</a:t>
            </a:r>
            <a:r>
              <a:rPr lang="en-US" altLang="zh-CN" dirty="0"/>
              <a:t>LDA</a:t>
            </a:r>
            <a:r>
              <a:rPr lang="zh-CN" altLang="en-US" dirty="0"/>
              <a:t>模型</a:t>
            </a:r>
            <a:r>
              <a:rPr lang="en-US" altLang="zh-CN" dirty="0"/>
              <a:t>;</a:t>
            </a:r>
          </a:p>
          <a:p>
            <a:pPr lvl="1"/>
            <a:r>
              <a:rPr lang="en-US" altLang="zh-CN" dirty="0"/>
              <a:t>Labeled LDA </a:t>
            </a:r>
            <a:r>
              <a:rPr lang="zh-CN" altLang="en-US" dirty="0"/>
              <a:t>有监督不分层</a:t>
            </a:r>
            <a:r>
              <a:rPr lang="en-US" altLang="zh-CN" dirty="0"/>
              <a:t>topic model;</a:t>
            </a:r>
          </a:p>
          <a:p>
            <a:pPr lvl="1"/>
            <a:r>
              <a:rPr lang="en-US" altLang="zh-CN" dirty="0"/>
              <a:t>HLLDA( Hierarchical Labeled Latent Dirichlet Allocation </a:t>
            </a:r>
            <a:r>
              <a:rPr lang="zh-CN" altLang="en-US" dirty="0"/>
              <a:t>有监督分层</a:t>
            </a:r>
            <a:r>
              <a:rPr lang="en-US" altLang="zh-CN" dirty="0"/>
              <a:t>topic model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en-US" altLang="zh-CN" dirty="0"/>
              <a:t>Author-Topic Model </a:t>
            </a:r>
            <a:r>
              <a:rPr lang="zh-CN" altLang="en-US" dirty="0"/>
              <a:t>等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4EF888-173E-054E-A40C-DC9C8B3B8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159055-014A-EB4E-8DCC-34C7647CE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147EEF-79F0-124C-8E6A-334B6FAF1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026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D5BCD-09C5-6245-A5E9-582B7D85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：主题模型（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D9D121-4BB4-DD48-968A-A679AA3F7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zh-CN" dirty="0"/>
              <a:t>LDA</a:t>
            </a:r>
            <a:r>
              <a:rPr kumimoji="1" lang="zh-CN" altLang="en-US" dirty="0"/>
              <a:t>生成过程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B5916B-1B24-DE42-A406-86F4B7706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5B430D-1FAA-A447-A35F-466492F11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D4A12C-5D15-C346-A398-C6EA53478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2369B89-0788-904A-966B-8F9BD470B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65" y="1267124"/>
            <a:ext cx="7794885" cy="410481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EF1C334-C13A-B940-B5CD-35FE4AFAE388}"/>
              </a:ext>
            </a:extLst>
          </p:cNvPr>
          <p:cNvSpPr/>
          <p:nvPr/>
        </p:nvSpPr>
        <p:spPr>
          <a:xfrm>
            <a:off x="3028950" y="5751528"/>
            <a:ext cx="3531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每个文章可能归属一组混合主题</a:t>
            </a:r>
            <a:endParaRPr lang="en-US" altLang="zh-CN" dirty="0"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75439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D5BCD-09C5-6245-A5E9-582B7D85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：主题模型（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D9D121-4BB4-DD48-968A-A679AA3F7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zh-CN" dirty="0"/>
              <a:t>LDA</a:t>
            </a:r>
            <a:r>
              <a:rPr kumimoji="1" lang="zh-CN" altLang="en-US" dirty="0"/>
              <a:t>生成过程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B5916B-1B24-DE42-A406-86F4B7706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5B430D-1FAA-A447-A35F-466492F11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D4A12C-5D15-C346-A398-C6EA53478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FCAC234-167F-B54E-A6F8-542476F7C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1047136"/>
            <a:ext cx="7225260" cy="424428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074D9D4-0061-9B4F-BF3B-43553294F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1" y="4748174"/>
            <a:ext cx="3368212" cy="167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85677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57F727-6CD8-F342-BF8F-80989E264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3</a:t>
            </a:r>
            <a:r>
              <a:rPr kumimoji="1" lang="zh-CN" altLang="en-US" dirty="0"/>
              <a:t>：</a:t>
            </a:r>
            <a:r>
              <a:rPr lang="zh-CN" altLang="en-US" dirty="0"/>
              <a:t>情感分析（</a:t>
            </a:r>
            <a:r>
              <a:rPr lang="en-US" altLang="zh-CN" dirty="0"/>
              <a:t> Sentiment Analysis</a:t>
            </a:r>
            <a:r>
              <a:rPr lang="zh-CN" altLang="en-US" dirty="0"/>
              <a:t>）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BE49DA-1AA6-BE43-8F27-10408F75D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文本情感分析</a:t>
            </a:r>
            <a:r>
              <a:rPr lang="en-US" altLang="zh-CN" dirty="0"/>
              <a:t>(Sentiment Analysis):</a:t>
            </a:r>
            <a:r>
              <a:rPr lang="zh-CN" altLang="en-US" dirty="0"/>
              <a:t>通过挖掘 和分析文本中的立场、观点、情绪等观点</a:t>
            </a:r>
            <a:r>
              <a:rPr lang="en-US" altLang="zh-CN" dirty="0"/>
              <a:t>,</a:t>
            </a:r>
            <a:r>
              <a:rPr lang="zh-CN" altLang="en-US" dirty="0"/>
              <a:t>对文本的情感倾向做出类别判断。</a:t>
            </a:r>
          </a:p>
          <a:p>
            <a:r>
              <a:rPr lang="zh-CN" altLang="en-US" dirty="0"/>
              <a:t>传统上</a:t>
            </a:r>
            <a:r>
              <a:rPr lang="en-US" altLang="zh-CN" dirty="0"/>
              <a:t>,</a:t>
            </a:r>
            <a:r>
              <a:rPr lang="zh-CN" altLang="en-US" dirty="0"/>
              <a:t>更多关注文本中的客观信息的挖掘</a:t>
            </a:r>
            <a:r>
              <a:rPr lang="en-US" altLang="zh-CN" dirty="0"/>
              <a:t>,</a:t>
            </a:r>
            <a:r>
              <a:rPr lang="zh-CN" altLang="en-US" dirty="0"/>
              <a:t>如 将文本分类、文本检索、词频分析等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文本所蕴含的主观信息在政治学、心理学等社会 科学研究中也至关重要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应用对象</a:t>
            </a:r>
            <a:r>
              <a:rPr lang="en-US" altLang="zh-CN" dirty="0"/>
              <a:t>:</a:t>
            </a:r>
            <a:r>
              <a:rPr lang="zh-CN" altLang="en-US" dirty="0"/>
              <a:t>评论、社交网络发言、政治宣言等</a:t>
            </a:r>
            <a:endParaRPr lang="en-US" altLang="zh-CN" dirty="0"/>
          </a:p>
          <a:p>
            <a:endParaRPr lang="zh-CN" altLang="en-US" dirty="0"/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C0B42C-4380-024E-A595-31DF49D92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FD94C5-0D93-2444-AC43-9BE4CC940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2F94E9-EF8A-FC47-900B-7F9531F08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9048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7C4452-3767-7244-8730-5DF09125D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3</a:t>
            </a:r>
            <a:r>
              <a:rPr kumimoji="1" lang="zh-CN" altLang="en-US" dirty="0"/>
              <a:t>：</a:t>
            </a:r>
            <a:r>
              <a:rPr lang="zh-CN" altLang="en-US" dirty="0"/>
              <a:t>情感分析流程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F45E0C-68CF-754D-B933-67AC15546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893" y="753035"/>
            <a:ext cx="5126636" cy="5747420"/>
          </a:xfrm>
        </p:spPr>
        <p:txBody>
          <a:bodyPr/>
          <a:lstStyle/>
          <a:p>
            <a:r>
              <a:rPr lang="zh-CN" altLang="en-US" dirty="0"/>
              <a:t>获取文本</a:t>
            </a:r>
          </a:p>
          <a:p>
            <a:r>
              <a:rPr lang="zh-CN" altLang="en-US" dirty="0"/>
              <a:t>分词</a:t>
            </a:r>
          </a:p>
          <a:p>
            <a:r>
              <a:rPr lang="zh-CN" altLang="en-US" dirty="0"/>
              <a:t>建立建模</a:t>
            </a:r>
            <a:r>
              <a:rPr lang="en-US" altLang="zh-CN" dirty="0"/>
              <a:t>:</a:t>
            </a:r>
            <a:r>
              <a:rPr lang="zh-CN" altLang="en-US" dirty="0"/>
              <a:t>向量空间模型</a:t>
            </a:r>
          </a:p>
          <a:p>
            <a:r>
              <a:rPr lang="zh-CN" altLang="en-US" dirty="0"/>
              <a:t>选择情感词典</a:t>
            </a:r>
            <a:r>
              <a:rPr lang="en-US" altLang="zh-CN" dirty="0"/>
              <a:t>:</a:t>
            </a:r>
            <a:r>
              <a:rPr lang="zh-CN" altLang="en-US" dirty="0"/>
              <a:t>中文情感词典如“</a:t>
            </a:r>
            <a:r>
              <a:rPr lang="en-US" altLang="zh-CN" dirty="0" err="1"/>
              <a:t>hownet</a:t>
            </a:r>
            <a:r>
              <a:rPr lang="en-US" altLang="zh-CN" dirty="0"/>
              <a:t>”</a:t>
            </a:r>
          </a:p>
          <a:p>
            <a:r>
              <a:rPr lang="zh-CN" altLang="en-US" dirty="0"/>
              <a:t>特征提取</a:t>
            </a:r>
            <a:r>
              <a:rPr lang="en-US" altLang="zh-CN" dirty="0"/>
              <a:t>:</a:t>
            </a:r>
            <a:r>
              <a:rPr lang="zh-CN" altLang="en-US" dirty="0"/>
              <a:t>判断文本极性和提取特征词</a:t>
            </a:r>
          </a:p>
          <a:p>
            <a:r>
              <a:rPr lang="zh-CN" altLang="en-US" dirty="0"/>
              <a:t>设定阀值</a:t>
            </a:r>
            <a:r>
              <a:rPr lang="en-US" altLang="zh-CN" dirty="0"/>
              <a:t>,</a:t>
            </a:r>
            <a:r>
              <a:rPr lang="zh-CN" altLang="en-US" dirty="0"/>
              <a:t>判断文本是主观句还是客观句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运用概率统计的方法</a:t>
            </a:r>
            <a:r>
              <a:rPr lang="en-US" altLang="zh-CN" dirty="0"/>
              <a:t>,</a:t>
            </a:r>
            <a:r>
              <a:rPr lang="zh-CN" altLang="en-US" dirty="0"/>
              <a:t>判断文本是肯定还是否定的情绪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A06643-07DC-B744-83E5-8BA2C9AB0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073A07-AB62-5D49-858B-8A988F21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F341EA-553E-304A-B61F-0F225A7E2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E322BD9-4CF4-5345-88B2-AF89DC0ED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200" y="1505696"/>
            <a:ext cx="3639394" cy="415623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F763F4E-FD74-204C-AA70-E3CD240FC7CE}"/>
              </a:ext>
            </a:extLst>
          </p:cNvPr>
          <p:cNvSpPr txBox="1"/>
          <p:nvPr/>
        </p:nvSpPr>
        <p:spPr>
          <a:xfrm>
            <a:off x="6796586" y="1505696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开始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508B8F4-2A2D-B84C-A990-783D38A3951A}"/>
              </a:ext>
            </a:extLst>
          </p:cNvPr>
          <p:cNvSpPr txBox="1"/>
          <p:nvPr/>
        </p:nvSpPr>
        <p:spPr>
          <a:xfrm>
            <a:off x="6322223" y="2369095"/>
            <a:ext cx="18293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情感词累加统计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4AD7AA5-6500-D54E-9E7C-5E4B5D36CC4F}"/>
              </a:ext>
            </a:extLst>
          </p:cNvPr>
          <p:cNvSpPr txBox="1"/>
          <p:nvPr/>
        </p:nvSpPr>
        <p:spPr>
          <a:xfrm>
            <a:off x="6913730" y="3152112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阈值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E4698EA-EAFD-A642-A569-856B465BEC4D}"/>
              </a:ext>
            </a:extLst>
          </p:cNvPr>
          <p:cNvSpPr txBox="1"/>
          <p:nvPr/>
        </p:nvSpPr>
        <p:spPr>
          <a:xfrm>
            <a:off x="5605476" y="4167945"/>
            <a:ext cx="8771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主观句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6C81738-3D0F-314B-8459-3C86FF4C2701}"/>
              </a:ext>
            </a:extLst>
          </p:cNvPr>
          <p:cNvSpPr txBox="1"/>
          <p:nvPr/>
        </p:nvSpPr>
        <p:spPr>
          <a:xfrm>
            <a:off x="7908809" y="4167945"/>
            <a:ext cx="8771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客观句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A00FF09-3C25-0741-BFF2-6801F8338000}"/>
              </a:ext>
            </a:extLst>
          </p:cNvPr>
          <p:cNvSpPr txBox="1"/>
          <p:nvPr/>
        </p:nvSpPr>
        <p:spPr>
          <a:xfrm>
            <a:off x="6913729" y="5117910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结束</a:t>
            </a:r>
          </a:p>
        </p:txBody>
      </p:sp>
    </p:spTree>
    <p:extLst>
      <p:ext uri="{BB962C8B-B14F-4D97-AF65-F5344CB8AC3E}">
        <p14:creationId xmlns:p14="http://schemas.microsoft.com/office/powerpoint/2010/main" val="12918367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78B905-3059-4343-92EE-B318FEA65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文本分析的发展条件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58F1F4-E5E5-E64E-A84B-0FFA5FEFC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文本研究历史悠久</a:t>
            </a:r>
            <a:r>
              <a:rPr lang="en-US" altLang="zh-CN" dirty="0"/>
              <a:t>,</a:t>
            </a:r>
            <a:r>
              <a:rPr lang="zh-CN" altLang="en-US" dirty="0"/>
              <a:t>但文本仍然不是社会科学研究的主流</a:t>
            </a:r>
            <a:r>
              <a:rPr lang="en-US" altLang="zh-CN" dirty="0"/>
              <a:t>;</a:t>
            </a:r>
            <a:r>
              <a:rPr lang="zh-CN" altLang="en-US" dirty="0"/>
              <a:t>原因在于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/>
              <a:t>难获取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难管理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难分析；</a:t>
            </a:r>
          </a:p>
          <a:p>
            <a:pPr lvl="1"/>
            <a:r>
              <a:rPr lang="zh-CN" altLang="en-US" dirty="0"/>
              <a:t>难推广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海量文本</a:t>
            </a:r>
            <a:r>
              <a:rPr lang="en-US" altLang="zh-CN" dirty="0"/>
              <a:t>:</a:t>
            </a:r>
            <a:r>
              <a:rPr lang="zh-CN" altLang="en-US" dirty="0"/>
              <a:t>体量大、增速快、模态多样</a:t>
            </a:r>
          </a:p>
          <a:p>
            <a:pPr lvl="1"/>
            <a:r>
              <a:rPr lang="zh-CN" altLang="en-US" dirty="0"/>
              <a:t>全世界每秒发送</a:t>
            </a:r>
            <a:r>
              <a:rPr lang="en-US" altLang="zh-CN" dirty="0"/>
              <a:t>290</a:t>
            </a:r>
            <a:r>
              <a:rPr lang="zh-CN" altLang="en-US" dirty="0"/>
              <a:t>万封电邮</a:t>
            </a:r>
            <a:r>
              <a:rPr lang="en-US" altLang="zh-CN" dirty="0"/>
              <a:t>,</a:t>
            </a:r>
            <a:r>
              <a:rPr lang="zh-CN" altLang="en-US" dirty="0"/>
              <a:t>一人要</a:t>
            </a:r>
            <a:r>
              <a:rPr lang="en-US" altLang="zh-CN" dirty="0"/>
              <a:t>5.5 </a:t>
            </a:r>
            <a:r>
              <a:rPr lang="zh-CN" altLang="en-US" dirty="0"/>
              <a:t>年才能读完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微信每天新增数据</a:t>
            </a:r>
            <a:r>
              <a:rPr lang="en-US" altLang="zh-CN" dirty="0"/>
              <a:t>500TB,</a:t>
            </a:r>
            <a:r>
              <a:rPr lang="zh-CN" altLang="en-US" dirty="0"/>
              <a:t>比人类所有书籍存量还多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到</a:t>
            </a:r>
            <a:r>
              <a:rPr lang="en-US" altLang="zh-CN" dirty="0"/>
              <a:t>2020</a:t>
            </a:r>
            <a:r>
              <a:rPr lang="zh-CN" altLang="en-US" dirty="0"/>
              <a:t>年</a:t>
            </a:r>
            <a:r>
              <a:rPr lang="en-US" altLang="zh-CN" dirty="0"/>
              <a:t>,</a:t>
            </a:r>
            <a:r>
              <a:rPr lang="zh-CN" altLang="en-US" dirty="0"/>
              <a:t>数据总量达</a:t>
            </a:r>
            <a:r>
              <a:rPr lang="en-US" altLang="zh-CN" dirty="0"/>
              <a:t>40ZB,</a:t>
            </a:r>
            <a:r>
              <a:rPr lang="zh-CN" altLang="en-US" dirty="0"/>
              <a:t>人均</a:t>
            </a:r>
            <a:r>
              <a:rPr lang="en-US" altLang="zh-CN" dirty="0"/>
              <a:t>5.2TB</a:t>
            </a:r>
          </a:p>
          <a:p>
            <a:r>
              <a:rPr lang="zh-CN" altLang="en-US" dirty="0"/>
              <a:t>文本分析繁荣的条件逐步具备</a:t>
            </a:r>
            <a:r>
              <a:rPr lang="en-US" altLang="zh-CN" dirty="0"/>
              <a:t>:</a:t>
            </a:r>
          </a:p>
          <a:p>
            <a:pPr lvl="1"/>
            <a:r>
              <a:rPr kumimoji="1" lang="zh-CN" altLang="en-US" dirty="0"/>
              <a:t>数据源、采集、储存、计算资源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自然语言、机器学习、统计分析技术发展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0BAF1A-B6F8-4545-8746-03D5E1970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740508-5680-B749-BBA3-F7BD9C32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2F578C-CC6C-844E-B791-C7243E44B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951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F4131E-F145-EB4D-85E4-852D5BE53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3</a:t>
            </a:r>
            <a:r>
              <a:rPr kumimoji="1" lang="zh-CN" altLang="en-US" dirty="0"/>
              <a:t>：</a:t>
            </a:r>
            <a:r>
              <a:rPr lang="zh-CN" altLang="en-US" dirty="0"/>
              <a:t>情感分析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B7E949-19DF-2341-94A4-EC5C6CEA4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2A86FD-4A0E-1549-AA44-920DC6BED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2B9848-78CB-3F4D-B628-645C8FEA6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A29357-1006-154A-AFFC-39BC468A3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B9232C1-98FC-B941-A70F-F5602FFC6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00" y="1347095"/>
            <a:ext cx="7061200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8755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7B6CDB-D037-964F-B65A-C9977E36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4</a:t>
            </a:r>
            <a:r>
              <a:rPr kumimoji="1" lang="zh-CN" altLang="en-US" dirty="0"/>
              <a:t>：</a:t>
            </a:r>
            <a:r>
              <a:rPr lang="zh-CN" altLang="en-US" dirty="0"/>
              <a:t>语义网络分析（</a:t>
            </a:r>
            <a:r>
              <a:rPr lang="en-US" altLang="zh-CN" dirty="0"/>
              <a:t> semantic</a:t>
            </a:r>
            <a:r>
              <a:rPr lang="zh-CN" altLang="en-US" dirty="0"/>
              <a:t> ）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3545CC-7B56-3440-823E-C97C34542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语义网络分析是一种用于支持知识建构、分析推 理和探索性分析的可视化文本分析方法；</a:t>
            </a:r>
            <a:endParaRPr lang="en-US" altLang="zh-CN" dirty="0"/>
          </a:p>
          <a:p>
            <a:r>
              <a:rPr lang="zh-CN" altLang="en-US" dirty="0"/>
              <a:t>结合文本挖掘工具和</a:t>
            </a:r>
            <a:r>
              <a:rPr lang="zh-CN" altLang="en-US" b="1" dirty="0"/>
              <a:t>网络分析</a:t>
            </a:r>
            <a:r>
              <a:rPr lang="zh-CN" altLang="en-US" dirty="0"/>
              <a:t>来现语言使用的社会结构特征。</a:t>
            </a:r>
          </a:p>
          <a:p>
            <a:r>
              <a:rPr lang="zh-CN" altLang="en-US" dirty="0"/>
              <a:t>自然语言过程及认知科学领域研究中的一个概念 </a:t>
            </a:r>
            <a:r>
              <a:rPr lang="en-US" altLang="zh-CN" dirty="0"/>
              <a:t>,70</a:t>
            </a:r>
            <a:r>
              <a:rPr lang="zh-CN" altLang="en-US" dirty="0"/>
              <a:t>年代初由西蒙</a:t>
            </a:r>
            <a:r>
              <a:rPr lang="en-US" altLang="zh-CN" dirty="0"/>
              <a:t>(</a:t>
            </a:r>
            <a:r>
              <a:rPr lang="en-US" altLang="zh-CN" dirty="0" err="1"/>
              <a:t>R.F.Simon</a:t>
            </a:r>
            <a:r>
              <a:rPr lang="en-US" altLang="zh-CN" dirty="0"/>
              <a:t>)</a:t>
            </a:r>
            <a:r>
              <a:rPr lang="zh-CN" altLang="en-US" dirty="0"/>
              <a:t>提出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可以表达复杂的概念及其之间的相互关系</a:t>
            </a:r>
            <a:r>
              <a:rPr lang="en-US" altLang="zh-CN" dirty="0"/>
              <a:t>,</a:t>
            </a:r>
            <a:r>
              <a:rPr lang="zh-CN" altLang="en-US" dirty="0"/>
              <a:t>是一 个有向图</a:t>
            </a:r>
            <a:r>
              <a:rPr lang="en-US" altLang="zh-CN" dirty="0"/>
              <a:t>,</a:t>
            </a:r>
            <a:r>
              <a:rPr lang="zh-CN" altLang="en-US" dirty="0"/>
              <a:t>其顶点表示概念</a:t>
            </a:r>
            <a:r>
              <a:rPr lang="en-US" altLang="zh-CN" dirty="0"/>
              <a:t>,</a:t>
            </a:r>
            <a:r>
              <a:rPr lang="zh-CN" altLang="en-US" dirty="0"/>
              <a:t>而边则表示这些概 念间的语义关系</a:t>
            </a:r>
            <a:r>
              <a:rPr lang="en-US" altLang="zh-CN" dirty="0"/>
              <a:t>,</a:t>
            </a:r>
            <a:r>
              <a:rPr lang="zh-CN" altLang="en-US" dirty="0"/>
              <a:t>从而形成一个由节点和弧组成的语义网络描述图。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521F6F-0D6F-374D-9370-7E0B7ECB1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F074E-88FB-6642-8496-977AA78B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42D379-2277-3246-9FC4-924115709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377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419EBE-1044-0245-A790-D071D63E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4</a:t>
            </a:r>
            <a:r>
              <a:rPr kumimoji="1" lang="zh-CN" altLang="en-US" dirty="0"/>
              <a:t>：</a:t>
            </a:r>
            <a:r>
              <a:rPr lang="zh-CN" altLang="en-US" dirty="0"/>
              <a:t>语义网络分析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ABDDCA-67FB-1D41-99F0-5F482DB48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B56F8A-B481-D04B-BE86-782B5271E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839126-574D-3847-B112-392521932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E86F50-4414-3C48-B0BE-0D9BD6D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32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CDC84AB-E1BB-C447-9098-0E5A3D2A9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127" y="955567"/>
            <a:ext cx="6089650" cy="534235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3FF6A28-3537-1545-88F3-F833C3BE27EC}"/>
              </a:ext>
            </a:extLst>
          </p:cNvPr>
          <p:cNvSpPr/>
          <p:nvPr/>
        </p:nvSpPr>
        <p:spPr>
          <a:xfrm>
            <a:off x="3028950" y="955567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新浪微博中“隐私”的语义网络</a:t>
            </a:r>
          </a:p>
        </p:txBody>
      </p:sp>
    </p:spTree>
    <p:extLst>
      <p:ext uri="{BB962C8B-B14F-4D97-AF65-F5344CB8AC3E}">
        <p14:creationId xmlns:p14="http://schemas.microsoft.com/office/powerpoint/2010/main" val="32229458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3483" y="2763552"/>
            <a:ext cx="7886700" cy="1325563"/>
          </a:xfrm>
        </p:spPr>
        <p:txBody>
          <a:bodyPr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谢谢！</a:t>
            </a:r>
            <a:br>
              <a:rPr kumimoji="1" lang="en-US" altLang="zh-CN" dirty="0">
                <a:solidFill>
                  <a:schemeClr val="tx1"/>
                </a:solidFill>
              </a:rPr>
            </a:br>
            <a:r>
              <a:rPr kumimoji="1" lang="en-US" altLang="zh-CN" dirty="0" err="1">
                <a:solidFill>
                  <a:schemeClr val="tx1"/>
                </a:solidFill>
              </a:rPr>
              <a:t>liding@ruc.edu.cn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F4C2AA4-C13B-774E-8004-67EA53573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8D720-90F5-EA4F-B3B7-F638EC06EB8F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CD4D2F0-B714-D94B-A03F-8468B4DAD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ACB4EE52-FDBD-4745-8A4E-CEF9226E8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866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DF426-8ED3-984B-95A4-C30D3A4D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新信息与新应用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200399-B4A3-064A-9360-56702866E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新信息</a:t>
            </a:r>
            <a:endParaRPr lang="en-US" altLang="zh-CN" dirty="0"/>
          </a:p>
          <a:p>
            <a:pPr lvl="1"/>
            <a:r>
              <a:rPr lang="zh-CN" altLang="en-US" dirty="0"/>
              <a:t>论坛、新闻、博客、微博、微信</a:t>
            </a:r>
          </a:p>
          <a:p>
            <a:pPr lvl="1"/>
            <a:r>
              <a:rPr lang="zh-CN" altLang="en-US" dirty="0"/>
              <a:t>商品评论、投诉文本 </a:t>
            </a:r>
            <a:r>
              <a:rPr lang="en-US" altLang="zh-CN" dirty="0"/>
              <a:t>l </a:t>
            </a:r>
            <a:r>
              <a:rPr lang="zh-CN" altLang="en-US" dirty="0"/>
              <a:t>电子邮件</a:t>
            </a:r>
          </a:p>
          <a:p>
            <a:pPr lvl="1"/>
            <a:r>
              <a:rPr lang="zh-CN" altLang="en-US" dirty="0"/>
              <a:t>医学诊疗记录</a:t>
            </a:r>
          </a:p>
          <a:p>
            <a:pPr lvl="1"/>
            <a:r>
              <a:rPr lang="zh-CN" altLang="en-US" dirty="0"/>
              <a:t>调查问卷</a:t>
            </a:r>
          </a:p>
          <a:p>
            <a:pPr lvl="1"/>
            <a:r>
              <a:rPr lang="zh-CN" altLang="en-US" dirty="0"/>
              <a:t>法院判决文书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利用新信息提升决策和预测模型的准确性</a:t>
            </a:r>
          </a:p>
          <a:p>
            <a:pPr lvl="1"/>
            <a:r>
              <a:rPr lang="zh-CN" altLang="en-US" dirty="0"/>
              <a:t>用户画像、产品定位</a:t>
            </a:r>
            <a:endParaRPr lang="en-US" altLang="zh-CN" dirty="0"/>
          </a:p>
          <a:p>
            <a:pPr lvl="1"/>
            <a:r>
              <a:rPr lang="zh-CN" altLang="en-US" dirty="0"/>
              <a:t>个性推荐、产品运营</a:t>
            </a:r>
            <a:endParaRPr lang="en-US" altLang="zh-CN" dirty="0"/>
          </a:p>
          <a:p>
            <a:pPr lvl="1"/>
            <a:r>
              <a:rPr lang="zh-CN" altLang="en-US" dirty="0"/>
              <a:t>舆情监测、口碑评价</a:t>
            </a:r>
            <a:endParaRPr lang="en-US" altLang="zh-CN" dirty="0"/>
          </a:p>
          <a:p>
            <a:pPr lvl="1"/>
            <a:r>
              <a:rPr lang="zh-CN" altLang="en-US" dirty="0"/>
              <a:t>人工智能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034B33-466E-A84C-B810-53F74A629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CC0585-BE31-B540-A9E1-9C8B34877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E9D2C2-92EA-AC4C-8821-B7E3E174F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516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CD6E88-C11E-E642-9401-66747CB93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从文本中发现知识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7BE516-EDA3-284C-9C33-DE4B8EB7C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数据挖掘是知识发现</a:t>
            </a:r>
            <a:r>
              <a:rPr lang="en-US" altLang="zh-CN" dirty="0"/>
              <a:t>(KDD: Knowledge Discovery in Data)</a:t>
            </a:r>
            <a:r>
              <a:rPr lang="zh-CN" altLang="en-US" dirty="0"/>
              <a:t>过程中的一个特定步骤</a:t>
            </a:r>
            <a:r>
              <a:rPr lang="en-US" altLang="zh-CN" dirty="0"/>
              <a:t>,</a:t>
            </a:r>
            <a:r>
              <a:rPr lang="zh-CN" altLang="en-US" dirty="0"/>
              <a:t>是用专门算法 从数据中抽取模式</a:t>
            </a:r>
            <a:r>
              <a:rPr lang="en-US" altLang="zh-CN" dirty="0"/>
              <a:t>,</a:t>
            </a:r>
            <a:r>
              <a:rPr lang="zh-CN" altLang="en-US" dirty="0"/>
              <a:t>然后通过解释和评价转换成 最终用户可理解的知识</a:t>
            </a:r>
          </a:p>
          <a:p>
            <a:r>
              <a:rPr lang="zh-CN" altLang="en-US" dirty="0"/>
              <a:t>数据挖掘是从大量的、不完全的有噪声、模糊的 、随机的数据集中识别有效的、新颖的、潜在有 用的以及最终可理解的模式的过程。</a:t>
            </a:r>
            <a:endParaRPr lang="en-US" altLang="zh-CN" dirty="0"/>
          </a:p>
          <a:p>
            <a:r>
              <a:rPr lang="zh-CN" altLang="en-US" dirty="0"/>
              <a:t>文本分析是研究者描述和阐释一系列记录或可视 文本的方法。任何系统化地将文本流降维为一系列可以呈现文 本所蕴含的之特征的存在、密度和频次的标准化 统计可操作符号的过程</a:t>
            </a:r>
            <a:r>
              <a:rPr lang="en-US" altLang="zh-CN" dirty="0"/>
              <a:t>(Shapiro and Markoff, 1997);</a:t>
            </a:r>
          </a:p>
          <a:p>
            <a:r>
              <a:rPr lang="zh-CN" altLang="en-US" dirty="0"/>
              <a:t>文本分析的目标是描述文本中蕴含之信息的内容 、结构和功能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文本分析的任务包括</a:t>
            </a:r>
            <a:r>
              <a:rPr lang="en-US" altLang="zh-CN" dirty="0"/>
              <a:t>:</a:t>
            </a:r>
            <a:r>
              <a:rPr lang="zh-CN" altLang="en-US" dirty="0"/>
              <a:t>选择待研究文本的类型、 获取文本和选择分析文本的路径</a:t>
            </a:r>
            <a:r>
              <a:rPr kumimoji="1" lang="zh-CN" altLang="en-US" dirty="0"/>
              <a:t>。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24DF0E-B2E2-EB4C-BB67-8A81AD098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E6469B-BC84-564F-9603-6115A154F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47F18B-E42A-2E4E-B514-26DAE71ED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761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B8A540-A434-0E42-94E4-23D39CC49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文本分析的目标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B807C5-1EC3-C848-BE05-C526A59E9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表达文本分析</a:t>
            </a:r>
            <a:r>
              <a:rPr lang="en-US" altLang="zh-CN" dirty="0"/>
              <a:t>(representational)</a:t>
            </a:r>
          </a:p>
          <a:p>
            <a:pPr lvl="1"/>
            <a:r>
              <a:rPr lang="zh-CN" altLang="en-US" dirty="0"/>
              <a:t>日常沟通中信息接受者寻求对文本意义尽可能精确地解码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关注文本的外显</a:t>
            </a:r>
            <a:r>
              <a:rPr lang="en-US" altLang="zh-CN" dirty="0"/>
              <a:t>(manifest)</a:t>
            </a:r>
            <a:r>
              <a:rPr lang="zh-CN" altLang="en-US" dirty="0"/>
              <a:t>内容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工具文本分析</a:t>
            </a:r>
            <a:r>
              <a:rPr lang="en-US" altLang="zh-CN" dirty="0"/>
              <a:t>(instrumental)</a:t>
            </a:r>
          </a:p>
          <a:p>
            <a:pPr lvl="1"/>
            <a:r>
              <a:rPr lang="zh-CN" altLang="en-US" dirty="0"/>
              <a:t>关注文本的潜在</a:t>
            </a:r>
            <a:r>
              <a:rPr lang="en-US" altLang="zh-CN" dirty="0"/>
              <a:t>(latent)</a:t>
            </a:r>
            <a:r>
              <a:rPr lang="zh-CN" altLang="en-US" dirty="0"/>
              <a:t>内容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寻找从文本中分析一系列独立于作者原有意图的主题</a:t>
            </a:r>
            <a:r>
              <a:rPr lang="en-US" altLang="zh-CN" dirty="0"/>
              <a:t>(</a:t>
            </a:r>
            <a:r>
              <a:rPr lang="zh-CN" altLang="en-US" dirty="0"/>
              <a:t>例 如价值偏好、社会心理等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zh-CN" altLang="en-US" dirty="0"/>
              <a:t>主要的任务目标</a:t>
            </a:r>
            <a:endParaRPr lang="en-US" altLang="zh-CN" dirty="0"/>
          </a:p>
          <a:p>
            <a:pPr lvl="1"/>
            <a:r>
              <a:rPr lang="zh-CN" altLang="en-US" dirty="0"/>
              <a:t>分词和词性标注</a:t>
            </a:r>
          </a:p>
          <a:p>
            <a:pPr lvl="1"/>
            <a:r>
              <a:rPr lang="zh-CN" altLang="en-US" dirty="0"/>
              <a:t>实体抽取和信息抽取 </a:t>
            </a:r>
            <a:endParaRPr lang="en-US" altLang="zh-CN" dirty="0"/>
          </a:p>
          <a:p>
            <a:pPr lvl="1"/>
            <a:r>
              <a:rPr lang="zh-CN" altLang="en-US" dirty="0"/>
              <a:t>文本分类和聚类</a:t>
            </a:r>
          </a:p>
          <a:p>
            <a:pPr lvl="1"/>
            <a:r>
              <a:rPr lang="zh-CN" altLang="en-US" dirty="0"/>
              <a:t>文本语义分析、语义网络分析</a:t>
            </a:r>
          </a:p>
          <a:p>
            <a:pPr lvl="1"/>
            <a:r>
              <a:rPr lang="zh-CN" altLang="en-US" dirty="0"/>
              <a:t>主题模型</a:t>
            </a:r>
          </a:p>
          <a:p>
            <a:pPr lvl="1"/>
            <a:r>
              <a:rPr lang="zh-CN" altLang="en-US" dirty="0"/>
              <a:t>情感分析</a:t>
            </a:r>
          </a:p>
          <a:p>
            <a:pPr lvl="1"/>
            <a:r>
              <a:rPr lang="zh-CN" altLang="en-US" dirty="0"/>
              <a:t>信息检索</a:t>
            </a:r>
          </a:p>
          <a:p>
            <a:pPr lvl="1"/>
            <a:r>
              <a:rPr lang="zh-CN" altLang="en-US" dirty="0"/>
              <a:t>机器翻译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0F3E27-9083-0E4A-9AF6-D5EBCB8B6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8D7613-81AC-FB40-9921-8EA4FB3C5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05CFD7-A2BC-1F47-8E6E-892C73D8F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738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3C180D-86F3-2646-BF77-620C642A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文本分析中的挑战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0354DB-5383-6440-9DA0-4F5C252E4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8" y="753035"/>
            <a:ext cx="4252632" cy="574742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非结构化</a:t>
            </a:r>
            <a:r>
              <a:rPr lang="en-US" altLang="zh-CN" sz="2400" dirty="0"/>
              <a:t>:</a:t>
            </a:r>
            <a:r>
              <a:rPr lang="zh-CN" altLang="en-US" sz="2400" dirty="0"/>
              <a:t>全世界大约</a:t>
            </a:r>
            <a:r>
              <a:rPr lang="en-US" altLang="zh-CN" sz="2400" dirty="0"/>
              <a:t>90%</a:t>
            </a:r>
            <a:r>
              <a:rPr lang="zh-CN" altLang="en-US" sz="2400" dirty="0"/>
              <a:t>的数据以非结构化方式存在</a:t>
            </a:r>
          </a:p>
          <a:p>
            <a:r>
              <a:rPr lang="zh-CN" altLang="en-US" sz="2400" dirty="0"/>
              <a:t>海量潜在维度</a:t>
            </a:r>
            <a:r>
              <a:rPr lang="en-US" altLang="zh-CN" sz="2400" dirty="0"/>
              <a:t>:</a:t>
            </a:r>
            <a:r>
              <a:rPr lang="zh-CN" altLang="en-US" sz="2400" dirty="0"/>
              <a:t>所有语言的各种可能词语和短语等，导致稀疏性</a:t>
            </a:r>
            <a:r>
              <a:rPr lang="en-US" altLang="zh-CN" sz="2400" dirty="0"/>
              <a:t>;</a:t>
            </a:r>
          </a:p>
          <a:p>
            <a:r>
              <a:rPr lang="zh-CN" altLang="en-US" sz="2400" dirty="0"/>
              <a:t>文本中词语之间复杂且微妙的关系</a:t>
            </a:r>
            <a:r>
              <a:rPr lang="en-US" altLang="zh-CN" sz="2400" dirty="0"/>
              <a:t>;</a:t>
            </a:r>
          </a:p>
          <a:p>
            <a:r>
              <a:rPr lang="zh-CN" altLang="en-US" sz="2400" dirty="0"/>
              <a:t>一词多义、多词一意、表达随意性（错词）与词语进化（网络用语）</a:t>
            </a:r>
            <a:endParaRPr lang="en-US" altLang="zh-CN" sz="2400" dirty="0"/>
          </a:p>
          <a:p>
            <a:r>
              <a:rPr lang="zh-CN" altLang="en-US" sz="2400" dirty="0"/>
              <a:t>词语模糊性和情景敏感性</a:t>
            </a:r>
            <a:r>
              <a:rPr lang="en-US" altLang="zh-CN" sz="2400" dirty="0"/>
              <a:t>;</a:t>
            </a:r>
          </a:p>
          <a:p>
            <a:r>
              <a:rPr lang="zh-CN" altLang="en-US" sz="2400" dirty="0"/>
              <a:t>大数据存在问题</a:t>
            </a:r>
            <a:r>
              <a:rPr lang="en-US" altLang="zh-CN" sz="2400" dirty="0"/>
              <a:t>:</a:t>
            </a:r>
            <a:r>
              <a:rPr lang="zh-CN" altLang="en-US" sz="2400" dirty="0"/>
              <a:t>信息过载、信息失实、信息冗余、信 息污染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F2892A-42BD-6C43-A6ED-7369783BE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D12805-A3F4-6842-8C33-96C971D7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B4DA29-A6F0-E64D-8136-76DFB146B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CB7C622-86D0-A243-9235-45A3401F9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729" y="1740594"/>
            <a:ext cx="4512865" cy="368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19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FB06C9-B83A-C943-BA73-9089D29C3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文本分析的类型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EA1713-DED1-4846-B0E8-CD91425B7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主题分析</a:t>
            </a:r>
            <a:r>
              <a:rPr lang="en-US" altLang="zh-CN" dirty="0"/>
              <a:t>(thematic)</a:t>
            </a:r>
          </a:p>
          <a:p>
            <a:pPr lvl="1"/>
            <a:r>
              <a:rPr lang="zh-CN" altLang="en-US" dirty="0"/>
              <a:t>识别主题而不是模型化主题间关系</a:t>
            </a:r>
            <a:r>
              <a:rPr lang="en-US" altLang="zh-CN" dirty="0"/>
              <a:t>; </a:t>
            </a:r>
          </a:p>
          <a:p>
            <a:pPr lvl="1"/>
            <a:r>
              <a:rPr lang="zh-CN" altLang="en-US" dirty="0"/>
              <a:t>描绘一系列概念的出现与否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词频分析</a:t>
            </a:r>
          </a:p>
          <a:p>
            <a:r>
              <a:rPr lang="zh-CN" altLang="en-US" dirty="0"/>
              <a:t>语义分析</a:t>
            </a:r>
            <a:r>
              <a:rPr lang="en-US" altLang="zh-CN" dirty="0"/>
              <a:t>(semantic)</a:t>
            </a:r>
          </a:p>
          <a:p>
            <a:pPr lvl="1"/>
            <a:r>
              <a:rPr lang="zh-CN" altLang="en-US" dirty="0"/>
              <a:t>识别主题间的具体关系</a:t>
            </a:r>
            <a:r>
              <a:rPr lang="en-US" altLang="zh-CN" dirty="0"/>
              <a:t>; </a:t>
            </a:r>
          </a:p>
          <a:p>
            <a:pPr lvl="1"/>
            <a:r>
              <a:rPr lang="zh-CN" altLang="en-US" dirty="0"/>
              <a:t>考虑语法、逻辑等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多种分析结合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AC2288-6F7E-F843-B658-F90E5AA20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6BC9E9-7B1D-DB4F-AF49-49C30B300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024271-C4D6-BF4A-905D-BCEE61A9B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518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7D235B-FBBA-FA45-A349-78224DB4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文本资料的获取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0F6E57-73A3-3847-913E-D178C592A0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79292"/>
            <a:ext cx="3886200" cy="5097671"/>
          </a:xfrm>
        </p:spPr>
        <p:txBody>
          <a:bodyPr anchor="t">
            <a:normAutofit fontScale="92500" lnSpcReduction="10000"/>
          </a:bodyPr>
          <a:lstStyle/>
          <a:p>
            <a:r>
              <a:rPr kumimoji="1" lang="zh-CN" altLang="en-US" dirty="0"/>
              <a:t>原生数字文本：</a:t>
            </a:r>
            <a:endParaRPr kumimoji="1" lang="en-US" altLang="zh-CN" dirty="0"/>
          </a:p>
          <a:p>
            <a:pPr lvl="1"/>
            <a:r>
              <a:rPr lang="en-US" altLang="zh-CN" dirty="0"/>
              <a:t>Email/</a:t>
            </a:r>
            <a:r>
              <a:rPr lang="zh-CN" altLang="en-US" dirty="0"/>
              <a:t>短信</a:t>
            </a:r>
          </a:p>
          <a:p>
            <a:pPr lvl="1"/>
            <a:r>
              <a:rPr lang="zh-CN" altLang="en-US" dirty="0"/>
              <a:t>网站</a:t>
            </a:r>
            <a:r>
              <a:rPr lang="en-US" altLang="zh-CN" dirty="0"/>
              <a:t>HTML</a:t>
            </a:r>
          </a:p>
          <a:p>
            <a:pPr lvl="1"/>
            <a:r>
              <a:rPr lang="en-US" altLang="zh-CN" dirty="0"/>
              <a:t>RSS feeds</a:t>
            </a:r>
          </a:p>
          <a:p>
            <a:pPr lvl="1"/>
            <a:r>
              <a:rPr lang="zh-CN" altLang="en-US" dirty="0"/>
              <a:t>网络社交媒体</a:t>
            </a:r>
            <a:r>
              <a:rPr lang="en-US" altLang="zh-CN" dirty="0"/>
              <a:t>:</a:t>
            </a:r>
            <a:r>
              <a:rPr lang="zh-CN" altLang="en-US" dirty="0"/>
              <a:t>微博、</a:t>
            </a:r>
            <a:r>
              <a:rPr lang="en-US" altLang="zh-CN" dirty="0"/>
              <a:t>Twitter</a:t>
            </a:r>
            <a:r>
              <a:rPr lang="zh-CN" altLang="en-US" dirty="0"/>
              <a:t>、</a:t>
            </a:r>
            <a:r>
              <a:rPr lang="en-US" altLang="zh-CN" dirty="0"/>
              <a:t>Facebook</a:t>
            </a:r>
          </a:p>
          <a:p>
            <a:pPr lvl="1"/>
            <a:r>
              <a:rPr lang="zh-CN" altLang="en-US" dirty="0"/>
              <a:t>网络论坛</a:t>
            </a:r>
            <a:r>
              <a:rPr lang="en-US" altLang="zh-CN" dirty="0"/>
              <a:t>:</a:t>
            </a:r>
            <a:r>
              <a:rPr lang="zh-CN" altLang="en-US" dirty="0"/>
              <a:t>天涯、凯迪社区</a:t>
            </a:r>
          </a:p>
          <a:p>
            <a:pPr lvl="1"/>
            <a:r>
              <a:rPr lang="zh-CN" altLang="en-US" dirty="0"/>
              <a:t>网络问答平台</a:t>
            </a:r>
            <a:r>
              <a:rPr lang="en-US" altLang="zh-CN" dirty="0"/>
              <a:t>:</a:t>
            </a:r>
            <a:r>
              <a:rPr lang="zh-CN" altLang="en-US" dirty="0"/>
              <a:t>百度百科、</a:t>
            </a:r>
            <a:r>
              <a:rPr lang="en-US" altLang="zh-CN" dirty="0"/>
              <a:t>Wikipedia</a:t>
            </a:r>
          </a:p>
          <a:p>
            <a:pPr lvl="1"/>
            <a:r>
              <a:rPr lang="zh-CN" altLang="en-US" dirty="0"/>
              <a:t>媒体数据库</a:t>
            </a:r>
            <a:r>
              <a:rPr lang="en-US" altLang="zh-CN" dirty="0"/>
              <a:t>:</a:t>
            </a:r>
            <a:r>
              <a:rPr lang="zh-CN" altLang="en-US" dirty="0"/>
              <a:t>人民日报、</a:t>
            </a:r>
            <a:r>
              <a:rPr lang="en-US" altLang="zh-CN" dirty="0"/>
              <a:t>New York Times API </a:t>
            </a:r>
          </a:p>
          <a:p>
            <a:pPr lvl="1"/>
            <a:r>
              <a:rPr lang="zh-CN" altLang="en-US" dirty="0"/>
              <a:t>网络交易行为</a:t>
            </a:r>
            <a:r>
              <a:rPr lang="en-US" altLang="zh-CN" dirty="0"/>
              <a:t>:</a:t>
            </a:r>
            <a:r>
              <a:rPr lang="zh-CN" altLang="en-US" dirty="0"/>
              <a:t>淘宝、</a:t>
            </a:r>
            <a:r>
              <a:rPr lang="en-US" altLang="zh-CN" dirty="0" err="1"/>
              <a:t>ebay</a:t>
            </a:r>
            <a:endParaRPr lang="en-US" altLang="zh-CN" dirty="0"/>
          </a:p>
          <a:p>
            <a:pPr lvl="1"/>
            <a:r>
              <a:rPr lang="en-US" altLang="zh-CN" dirty="0"/>
              <a:t>......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455AB6C1-3F5E-8346-B2DF-C06EEEA0C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79292"/>
            <a:ext cx="3886200" cy="5097671"/>
          </a:xfrm>
        </p:spPr>
        <p:txBody>
          <a:bodyPr anchor="t">
            <a:normAutofit fontScale="92500" lnSpcReduction="10000"/>
          </a:bodyPr>
          <a:lstStyle/>
          <a:p>
            <a:r>
              <a:rPr lang="zh-CN" altLang="en-US" dirty="0"/>
              <a:t> 数字化档案</a:t>
            </a:r>
          </a:p>
          <a:p>
            <a:pPr lvl="1"/>
            <a:r>
              <a:rPr lang="en-US" altLang="zh-CN" dirty="0"/>
              <a:t>CNKI</a:t>
            </a:r>
            <a:r>
              <a:rPr lang="zh-CN" altLang="en-US" dirty="0"/>
              <a:t>等网络档案库</a:t>
            </a:r>
          </a:p>
          <a:p>
            <a:pPr lvl="1"/>
            <a:r>
              <a:rPr lang="zh-CN" altLang="en-US" dirty="0"/>
              <a:t>新浪爱问等资料分享平台</a:t>
            </a:r>
            <a:endParaRPr lang="en-US" altLang="zh-CN" dirty="0"/>
          </a:p>
          <a:p>
            <a:pPr lvl="1"/>
            <a:r>
              <a:rPr lang="en-US" altLang="zh-CN" dirty="0"/>
              <a:t>Google Books</a:t>
            </a:r>
            <a:r>
              <a:rPr lang="zh-CN" altLang="en-US" dirty="0"/>
              <a:t>、百度学术</a:t>
            </a:r>
            <a:endParaRPr lang="en-US" altLang="zh-CN" dirty="0"/>
          </a:p>
          <a:p>
            <a:pPr lvl="1"/>
            <a:r>
              <a:rPr lang="en-US" altLang="zh-CN" dirty="0"/>
              <a:t>JSTOR Data for Research</a:t>
            </a:r>
          </a:p>
          <a:p>
            <a:pPr lvl="1"/>
            <a:r>
              <a:rPr lang="zh-CN" altLang="en-US" dirty="0"/>
              <a:t>年鉴数据库</a:t>
            </a:r>
          </a:p>
          <a:p>
            <a:pPr lvl="1"/>
            <a:r>
              <a:rPr lang="zh-CN" altLang="en-US" dirty="0"/>
              <a:t>报刊数据库</a:t>
            </a:r>
          </a:p>
          <a:p>
            <a:pPr lvl="1"/>
            <a:r>
              <a:rPr lang="en-US" altLang="zh-CN" dirty="0"/>
              <a:t>......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22A9E-C2A7-3145-B453-0EB34606F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B1FE80-729C-4043-8B0D-65CA4B00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D8A574-150B-5C4C-828E-1B1651F29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807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56454</TotalTime>
  <Words>2939</Words>
  <Application>Microsoft Macintosh PowerPoint</Application>
  <PresentationFormat>全屏显示(4:3)</PresentationFormat>
  <Paragraphs>401</Paragraphs>
  <Slides>33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1" baseType="lpstr">
      <vt:lpstr>等线</vt:lpstr>
      <vt:lpstr>等线</vt:lpstr>
      <vt:lpstr>SimSun</vt:lpstr>
      <vt:lpstr>Microsoft YaHei</vt:lpstr>
      <vt:lpstr>PingFang SC</vt:lpstr>
      <vt:lpstr>Arial</vt:lpstr>
      <vt:lpstr>Calibri</vt:lpstr>
      <vt:lpstr>Office 主题</vt:lpstr>
      <vt:lpstr>文本分析入门</vt:lpstr>
      <vt:lpstr>内容提要</vt:lpstr>
      <vt:lpstr>文本分析的发展条件</vt:lpstr>
      <vt:lpstr>新信息与新应用</vt:lpstr>
      <vt:lpstr>从文本中发现知识</vt:lpstr>
      <vt:lpstr>文本分析的目标</vt:lpstr>
      <vt:lpstr>文本分析中的挑战</vt:lpstr>
      <vt:lpstr>文本分析的类型</vt:lpstr>
      <vt:lpstr>文本资料的获取</vt:lpstr>
      <vt:lpstr>文本资料的获取</vt:lpstr>
      <vt:lpstr>文本基础分析</vt:lpstr>
      <vt:lpstr>文本分析前的准备</vt:lpstr>
      <vt:lpstr>分词、词性、词频、词云</vt:lpstr>
      <vt:lpstr>文本的表示方式</vt:lpstr>
      <vt:lpstr>向量空间模型的不足</vt:lpstr>
      <vt:lpstr>文本降维</vt:lpstr>
      <vt:lpstr>文本比较、文本相似性</vt:lpstr>
      <vt:lpstr>文本相似度与聚类</vt:lpstr>
      <vt:lpstr>高级应用1：文本分类</vt:lpstr>
      <vt:lpstr>高级应用1：文本分类流程</vt:lpstr>
      <vt:lpstr>高级应用1：文本分类（词典法）</vt:lpstr>
      <vt:lpstr>高级应用1：文本分类（词典法）</vt:lpstr>
      <vt:lpstr>高级应用1：文本分类（监督学习）</vt:lpstr>
      <vt:lpstr>高级应用1：文本分类（无监督学习）</vt:lpstr>
      <vt:lpstr>高级应用2：主题模型（topic model）</vt:lpstr>
      <vt:lpstr>高级应用2：主题模型（topic model）</vt:lpstr>
      <vt:lpstr>高级应用2：主题模型（topic model）</vt:lpstr>
      <vt:lpstr>高级应用3：情感分析（ Sentiment Analysis）</vt:lpstr>
      <vt:lpstr>高级应用3：情感分析流程</vt:lpstr>
      <vt:lpstr>高级应用3：情感分析</vt:lpstr>
      <vt:lpstr>高级应用4：语义网络分析（ semantic ）</vt:lpstr>
      <vt:lpstr>高级应用4：语义网络分析</vt:lpstr>
      <vt:lpstr>谢谢！ liding@ruc.edu.cn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国家建设社会的需要与基层实践 以中国农技协的组织发展为例 </dc:title>
  <dc:creator>ding lee</dc:creator>
  <cp:lastModifiedBy>lee ding</cp:lastModifiedBy>
  <cp:revision>390</cp:revision>
  <dcterms:created xsi:type="dcterms:W3CDTF">2017-11-09T00:07:20Z</dcterms:created>
  <dcterms:modified xsi:type="dcterms:W3CDTF">2018-06-05T10:38:20Z</dcterms:modified>
</cp:coreProperties>
</file>